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Montserrat"/>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ontserrat-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Montserrat-bold.fntdata"/><Relationship Id="rId6" Type="http://schemas.openxmlformats.org/officeDocument/2006/relationships/slide" Target="slides/slide1.xml"/><Relationship Id="rId18" Type="http://schemas.openxmlformats.org/officeDocument/2006/relationships/font" Target="fonts/Montserrat-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021416b81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021416b81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0205c1c646_0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0205c1c646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7eb7914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7eb7914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319694ec3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319694ec3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4753d11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4753d11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None/>
            </a:pPr>
            <a:r>
              <a:rPr lang="en-GB">
                <a:solidFill>
                  <a:schemeClr val="dk1"/>
                </a:solidFill>
                <a:latin typeface="Montserrat"/>
                <a:ea typeface="Montserrat"/>
                <a:cs typeface="Montserrat"/>
                <a:sym typeface="Montserrat"/>
              </a:rPr>
              <a:t>Webinars to brief partners and suppor </a:t>
            </a:r>
            <a:r>
              <a:rPr lang="en-GB">
                <a:solidFill>
                  <a:schemeClr val="dk1"/>
                </a:solidFill>
                <a:latin typeface="Montserrat"/>
                <a:ea typeface="Montserrat"/>
                <a:cs typeface="Montserrat"/>
                <a:sym typeface="Montserrat"/>
              </a:rPr>
              <a:t>the</a:t>
            </a:r>
            <a:r>
              <a:rPr lang="en-GB">
                <a:solidFill>
                  <a:schemeClr val="dk1"/>
                </a:solidFill>
                <a:latin typeface="Montserrat"/>
                <a:ea typeface="Montserrat"/>
                <a:cs typeface="Montserrat"/>
                <a:sym typeface="Montserrat"/>
              </a:rPr>
              <a:t> rollout will take place before the end of term (including twilight session)</a:t>
            </a:r>
            <a:endParaRPr>
              <a:solidFill>
                <a:schemeClr val="dk1"/>
              </a:solidFill>
              <a:latin typeface="Montserrat"/>
              <a:ea typeface="Montserrat"/>
              <a:cs typeface="Montserrat"/>
              <a:sym typeface="Montserra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319694ec3a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319694ec3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319694ec3a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319694ec3a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None/>
            </a:pPr>
            <a:r>
              <a:t/>
            </a:r>
            <a:endParaRPr>
              <a:solidFill>
                <a:schemeClr val="dk1"/>
              </a:solidFill>
              <a:latin typeface="Montserrat"/>
              <a:ea typeface="Montserrat"/>
              <a:cs typeface="Montserrat"/>
              <a:sym typeface="Montserra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6cb1516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6cb1516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None/>
            </a:pPr>
            <a:r>
              <a:t/>
            </a:r>
            <a:endParaRPr>
              <a:solidFill>
                <a:schemeClr val="dk1"/>
              </a:solidFill>
              <a:latin typeface="Montserrat"/>
              <a:ea typeface="Montserrat"/>
              <a:cs typeface="Montserrat"/>
              <a:sym typeface="Montserra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hscp.org.uk/wp-content/uploads/2022/06/Hackney-Child-Wellbeing-Framework-refresh-v6-.pdf"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A300"/>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7514950" y="0"/>
            <a:ext cx="1466146" cy="1394213"/>
          </a:xfrm>
          <a:prstGeom prst="rect">
            <a:avLst/>
          </a:prstGeom>
          <a:noFill/>
          <a:ln>
            <a:noFill/>
          </a:ln>
        </p:spPr>
      </p:pic>
      <p:sp>
        <p:nvSpPr>
          <p:cNvPr id="55" name="Google Shape;55;p13"/>
          <p:cNvSpPr txBox="1"/>
          <p:nvPr>
            <p:ph idx="4294967295" type="body"/>
          </p:nvPr>
        </p:nvSpPr>
        <p:spPr>
          <a:xfrm>
            <a:off x="168900" y="1892560"/>
            <a:ext cx="9144000" cy="679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GB" sz="3400">
                <a:solidFill>
                  <a:srgbClr val="FFFFFF"/>
                </a:solidFill>
                <a:latin typeface="Raleway"/>
                <a:ea typeface="Raleway"/>
                <a:cs typeface="Raleway"/>
                <a:sym typeface="Raleway"/>
              </a:rPr>
              <a:t>Hackney Council Early Help:</a:t>
            </a:r>
            <a:endParaRPr b="1" sz="3400">
              <a:solidFill>
                <a:srgbClr val="FFFFFF"/>
              </a:solidFill>
              <a:latin typeface="Raleway"/>
              <a:ea typeface="Raleway"/>
              <a:cs typeface="Raleway"/>
              <a:sym typeface="Raleway"/>
            </a:endParaRPr>
          </a:p>
          <a:p>
            <a:pPr indent="0" lvl="0" marL="0" rtl="0" algn="ctr">
              <a:lnSpc>
                <a:spcPct val="100000"/>
              </a:lnSpc>
              <a:spcBef>
                <a:spcPts val="0"/>
              </a:spcBef>
              <a:spcAft>
                <a:spcPts val="0"/>
              </a:spcAft>
              <a:buNone/>
            </a:pPr>
            <a:r>
              <a:rPr b="1" lang="en-GB" sz="3400">
                <a:solidFill>
                  <a:srgbClr val="FFFFFF"/>
                </a:solidFill>
                <a:latin typeface="Raleway"/>
                <a:ea typeface="Raleway"/>
                <a:cs typeface="Raleway"/>
                <a:sym typeface="Raleway"/>
              </a:rPr>
              <a:t>Update on operational changes</a:t>
            </a:r>
            <a:endParaRPr b="1" sz="3400">
              <a:solidFill>
                <a:srgbClr val="FFFFFF"/>
              </a:solidFill>
              <a:latin typeface="Raleway"/>
              <a:ea typeface="Raleway"/>
              <a:cs typeface="Raleway"/>
              <a:sym typeface="Raleway"/>
            </a:endParaRPr>
          </a:p>
          <a:p>
            <a:pPr indent="0" lvl="0" marL="0" rtl="0" algn="ctr">
              <a:lnSpc>
                <a:spcPct val="100000"/>
              </a:lnSpc>
              <a:spcBef>
                <a:spcPts val="0"/>
              </a:spcBef>
              <a:spcAft>
                <a:spcPts val="0"/>
              </a:spcAft>
              <a:buNone/>
            </a:pPr>
            <a:r>
              <a:t/>
            </a:r>
            <a:endParaRPr b="1" sz="2000">
              <a:solidFill>
                <a:srgbClr val="FFFFFF"/>
              </a:solidFill>
              <a:latin typeface="Raleway"/>
              <a:ea typeface="Raleway"/>
              <a:cs typeface="Raleway"/>
              <a:sym typeface="Raleway"/>
            </a:endParaRPr>
          </a:p>
          <a:p>
            <a:pPr indent="0" lvl="0" marL="0" rtl="0" algn="ctr">
              <a:lnSpc>
                <a:spcPct val="100000"/>
              </a:lnSpc>
              <a:spcBef>
                <a:spcPts val="1200"/>
              </a:spcBef>
              <a:spcAft>
                <a:spcPts val="1200"/>
              </a:spcAft>
              <a:buNone/>
            </a:pPr>
            <a:r>
              <a:rPr b="1" lang="en-GB" sz="2000">
                <a:solidFill>
                  <a:srgbClr val="FFFFFF"/>
                </a:solidFill>
                <a:latin typeface="Raleway"/>
                <a:ea typeface="Raleway"/>
                <a:cs typeface="Raleway"/>
                <a:sym typeface="Raleway"/>
              </a:rPr>
              <a:t>June 2022</a:t>
            </a:r>
            <a:endParaRPr b="1" sz="2000">
              <a:solidFill>
                <a:srgbClr val="FFFFFF"/>
              </a:solidFill>
              <a:latin typeface="Raleway"/>
              <a:ea typeface="Raleway"/>
              <a:cs typeface="Raleway"/>
              <a:sym typeface="Raleway"/>
            </a:endParaRPr>
          </a:p>
        </p:txBody>
      </p:sp>
      <p:pic>
        <p:nvPicPr>
          <p:cNvPr id="56" name="Google Shape;56;p13"/>
          <p:cNvPicPr preferRelativeResize="0"/>
          <p:nvPr/>
        </p:nvPicPr>
        <p:blipFill>
          <a:blip r:embed="rId4">
            <a:alphaModFix/>
          </a:blip>
          <a:stretch>
            <a:fillRect/>
          </a:stretch>
        </p:blipFill>
        <p:spPr>
          <a:xfrm>
            <a:off x="497600" y="4708500"/>
            <a:ext cx="2136983" cy="202455"/>
          </a:xfrm>
          <a:prstGeom prst="rect">
            <a:avLst/>
          </a:prstGeom>
          <a:noFill/>
          <a:ln>
            <a:noFill/>
          </a:ln>
        </p:spPr>
      </p:pic>
      <p:pic>
        <p:nvPicPr>
          <p:cNvPr id="57" name="Google Shape;57;p13"/>
          <p:cNvPicPr preferRelativeResize="0"/>
          <p:nvPr/>
        </p:nvPicPr>
        <p:blipFill>
          <a:blip r:embed="rId5">
            <a:alphaModFix/>
          </a:blip>
          <a:stretch>
            <a:fillRect/>
          </a:stretch>
        </p:blipFill>
        <p:spPr>
          <a:xfrm>
            <a:off x="7208950" y="4602409"/>
            <a:ext cx="1547150" cy="41089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16425"/>
            <a:ext cx="7133400" cy="572700"/>
          </a:xfrm>
          <a:prstGeom prst="rect">
            <a:avLst/>
          </a:prstGeom>
          <a:no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133">
                <a:solidFill>
                  <a:srgbClr val="FFA300"/>
                </a:solidFill>
                <a:latin typeface="Raleway"/>
                <a:ea typeface="Raleway"/>
                <a:cs typeface="Raleway"/>
                <a:sym typeface="Raleway"/>
              </a:rPr>
              <a:t>Early Help</a:t>
            </a:r>
            <a:r>
              <a:rPr b="1" lang="en-GB" sz="3133">
                <a:solidFill>
                  <a:srgbClr val="FFA300"/>
                </a:solidFill>
                <a:latin typeface="Raleway"/>
                <a:ea typeface="Raleway"/>
                <a:cs typeface="Raleway"/>
                <a:sym typeface="Raleway"/>
              </a:rPr>
              <a:t> review</a:t>
            </a:r>
            <a:endParaRPr b="1">
              <a:solidFill>
                <a:srgbClr val="FFA300"/>
              </a:solidFill>
              <a:latin typeface="Raleway"/>
              <a:ea typeface="Raleway"/>
              <a:cs typeface="Raleway"/>
              <a:sym typeface="Raleway"/>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GB"/>
              <a:t>‹#›</a:t>
            </a:fld>
            <a:endParaRPr/>
          </a:p>
        </p:txBody>
      </p:sp>
      <p:pic>
        <p:nvPicPr>
          <p:cNvPr id="64" name="Google Shape;64;p14"/>
          <p:cNvPicPr preferRelativeResize="0"/>
          <p:nvPr/>
        </p:nvPicPr>
        <p:blipFill>
          <a:blip r:embed="rId3">
            <a:alphaModFix/>
          </a:blip>
          <a:stretch>
            <a:fillRect/>
          </a:stretch>
        </p:blipFill>
        <p:spPr>
          <a:xfrm>
            <a:off x="7514950" y="0"/>
            <a:ext cx="1629050" cy="1549125"/>
          </a:xfrm>
          <a:prstGeom prst="rect">
            <a:avLst/>
          </a:prstGeom>
          <a:noFill/>
          <a:ln>
            <a:noFill/>
          </a:ln>
        </p:spPr>
      </p:pic>
      <p:pic>
        <p:nvPicPr>
          <p:cNvPr id="65" name="Google Shape;65;p14"/>
          <p:cNvPicPr preferRelativeResize="0"/>
          <p:nvPr/>
        </p:nvPicPr>
        <p:blipFill>
          <a:blip r:embed="rId4">
            <a:alphaModFix/>
          </a:blip>
          <a:stretch>
            <a:fillRect/>
          </a:stretch>
        </p:blipFill>
        <p:spPr>
          <a:xfrm>
            <a:off x="7208950" y="4602409"/>
            <a:ext cx="1547150" cy="410891"/>
          </a:xfrm>
          <a:prstGeom prst="rect">
            <a:avLst/>
          </a:prstGeom>
          <a:noFill/>
          <a:ln>
            <a:noFill/>
          </a:ln>
        </p:spPr>
      </p:pic>
      <p:pic>
        <p:nvPicPr>
          <p:cNvPr id="66" name="Google Shape;66;p14"/>
          <p:cNvPicPr preferRelativeResize="0"/>
          <p:nvPr/>
        </p:nvPicPr>
        <p:blipFill>
          <a:blip r:embed="rId5">
            <a:alphaModFix/>
          </a:blip>
          <a:stretch>
            <a:fillRect/>
          </a:stretch>
        </p:blipFill>
        <p:spPr>
          <a:xfrm>
            <a:off x="497600" y="4708500"/>
            <a:ext cx="2374425" cy="224950"/>
          </a:xfrm>
          <a:prstGeom prst="rect">
            <a:avLst/>
          </a:prstGeom>
          <a:noFill/>
          <a:ln>
            <a:noFill/>
          </a:ln>
        </p:spPr>
      </p:pic>
      <p:sp>
        <p:nvSpPr>
          <p:cNvPr id="67" name="Google Shape;67;p14"/>
          <p:cNvSpPr txBox="1"/>
          <p:nvPr>
            <p:ph idx="1" type="body"/>
          </p:nvPr>
        </p:nvSpPr>
        <p:spPr>
          <a:xfrm>
            <a:off x="338475" y="712925"/>
            <a:ext cx="7313400" cy="386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1200">
                <a:solidFill>
                  <a:srgbClr val="000000"/>
                </a:solidFill>
                <a:latin typeface="Montserrat"/>
                <a:ea typeface="Montserrat"/>
                <a:cs typeface="Montserrat"/>
                <a:sym typeface="Montserrat"/>
              </a:rPr>
              <a:t>Between 2019-2022, Hackney Council undertook a review of the Borough’s internal Early Help Model in consultation with parents and young people, schools, partner agencies and staff.</a:t>
            </a:r>
            <a:endParaRPr sz="1200">
              <a:solidFill>
                <a:srgbClr val="000000"/>
              </a:solidFill>
              <a:latin typeface="Montserrat"/>
              <a:ea typeface="Montserrat"/>
              <a:cs typeface="Montserrat"/>
              <a:sym typeface="Montserrat"/>
            </a:endParaRPr>
          </a:p>
          <a:p>
            <a:pPr indent="0" lvl="0" marL="0" rtl="0" algn="l">
              <a:spcBef>
                <a:spcPts val="1000"/>
              </a:spcBef>
              <a:spcAft>
                <a:spcPts val="0"/>
              </a:spcAft>
              <a:buNone/>
            </a:pPr>
            <a:r>
              <a:rPr lang="en-GB" sz="1200">
                <a:solidFill>
                  <a:srgbClr val="000000"/>
                </a:solidFill>
                <a:latin typeface="Montserrat"/>
                <a:ea typeface="Montserrat"/>
                <a:cs typeface="Montserrat"/>
                <a:sym typeface="Montserrat"/>
              </a:rPr>
              <a:t>The review assessed </a:t>
            </a:r>
            <a:r>
              <a:rPr lang="en-GB" sz="1200">
                <a:solidFill>
                  <a:srgbClr val="3B3838"/>
                </a:solidFill>
                <a:latin typeface="Montserrat"/>
                <a:ea typeface="Montserrat"/>
                <a:cs typeface="Montserrat"/>
                <a:sym typeface="Montserrat"/>
              </a:rPr>
              <a:t>the effectiveness and accessibility of pathways into early help and how existing organization of provision reflected current and projected patterns of need within Hackney.</a:t>
            </a:r>
            <a:endParaRPr sz="1200">
              <a:solidFill>
                <a:srgbClr val="3B3838"/>
              </a:solidFill>
              <a:latin typeface="Montserrat"/>
              <a:ea typeface="Montserrat"/>
              <a:cs typeface="Montserrat"/>
              <a:sym typeface="Montserrat"/>
            </a:endParaRPr>
          </a:p>
          <a:p>
            <a:pPr indent="0" lvl="0" marL="0" rtl="0" algn="l">
              <a:spcBef>
                <a:spcPts val="1000"/>
              </a:spcBef>
              <a:spcAft>
                <a:spcPts val="1000"/>
              </a:spcAft>
              <a:buNone/>
            </a:pPr>
            <a:r>
              <a:rPr lang="en-GB" sz="1200">
                <a:solidFill>
                  <a:srgbClr val="3B3838"/>
                </a:solidFill>
                <a:latin typeface="Montserrat"/>
                <a:ea typeface="Montserrat"/>
                <a:cs typeface="Montserrat"/>
                <a:sym typeface="Montserrat"/>
              </a:rPr>
              <a:t>The process has produced a </a:t>
            </a:r>
            <a:r>
              <a:rPr lang="en-GB" sz="1200">
                <a:solidFill>
                  <a:srgbClr val="3B3838"/>
                </a:solidFill>
                <a:latin typeface="Montserrat"/>
                <a:ea typeface="Montserrat"/>
                <a:cs typeface="Montserrat"/>
                <a:sym typeface="Montserrat"/>
              </a:rPr>
              <a:t>refreshed vision for early help in Hackney and </a:t>
            </a:r>
            <a:r>
              <a:rPr lang="en-GB" sz="1200">
                <a:solidFill>
                  <a:srgbClr val="3B3838"/>
                </a:solidFill>
                <a:latin typeface="Montserrat"/>
                <a:ea typeface="Montserrat"/>
                <a:cs typeface="Montserrat"/>
                <a:sym typeface="Montserrat"/>
              </a:rPr>
              <a:t>identified </a:t>
            </a:r>
            <a:r>
              <a:rPr lang="en-GB" sz="1200">
                <a:solidFill>
                  <a:srgbClr val="3B3838"/>
                </a:solidFill>
                <a:latin typeface="Montserrat"/>
                <a:ea typeface="Montserrat"/>
                <a:cs typeface="Montserrat"/>
                <a:sym typeface="Montserrat"/>
              </a:rPr>
              <a:t>a series of operational changes we have been embedding since January 2022.</a:t>
            </a:r>
            <a:endParaRPr sz="1200">
              <a:solidFill>
                <a:srgbClr val="3B3838"/>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p:nvPr/>
        </p:nvSpPr>
        <p:spPr>
          <a:xfrm>
            <a:off x="0" y="0"/>
            <a:ext cx="9144000" cy="5143500"/>
          </a:xfrm>
          <a:prstGeom prst="rect">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ph idx="1" type="body"/>
          </p:nvPr>
        </p:nvSpPr>
        <p:spPr>
          <a:xfrm>
            <a:off x="426225" y="1097238"/>
            <a:ext cx="7860000" cy="2416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GB" sz="2800">
                <a:solidFill>
                  <a:schemeClr val="lt1"/>
                </a:solidFill>
                <a:latin typeface="Raleway"/>
                <a:ea typeface="Raleway"/>
                <a:cs typeface="Raleway"/>
                <a:sym typeface="Raleway"/>
              </a:rPr>
              <a:t>Our vision</a:t>
            </a:r>
            <a:endParaRPr b="1" sz="2100">
              <a:solidFill>
                <a:schemeClr val="lt1"/>
              </a:solidFill>
              <a:latin typeface="Raleway"/>
              <a:ea typeface="Raleway"/>
              <a:cs typeface="Raleway"/>
              <a:sym typeface="Raleway"/>
            </a:endParaRPr>
          </a:p>
          <a:p>
            <a:pPr indent="0" lvl="0" marL="0" rtl="0" algn="l">
              <a:lnSpc>
                <a:spcPct val="100000"/>
              </a:lnSpc>
              <a:spcBef>
                <a:spcPts val="0"/>
              </a:spcBef>
              <a:spcAft>
                <a:spcPts val="0"/>
              </a:spcAft>
              <a:buNone/>
            </a:pPr>
            <a:r>
              <a:rPr lang="en-GB" sz="2100">
                <a:solidFill>
                  <a:srgbClr val="212121"/>
                </a:solidFill>
                <a:latin typeface="Raleway"/>
                <a:ea typeface="Raleway"/>
                <a:cs typeface="Raleway"/>
                <a:sym typeface="Raleway"/>
              </a:rPr>
              <a:t>Early Help in Hackney involves connected services working together to ensure that all Hackney’s children and young people, and their families, have access to the opportunities, resources and support needed to set them up for whole-life success.</a:t>
            </a:r>
            <a:endParaRPr sz="2100">
              <a:solidFill>
                <a:srgbClr val="212121"/>
              </a:solidFill>
              <a:latin typeface="Raleway"/>
              <a:ea typeface="Raleway"/>
              <a:cs typeface="Raleway"/>
              <a:sym typeface="Raleway"/>
            </a:endParaRPr>
          </a:p>
          <a:p>
            <a:pPr indent="0" lvl="0" marL="0" rtl="0" algn="l">
              <a:lnSpc>
                <a:spcPct val="100000"/>
              </a:lnSpc>
              <a:spcBef>
                <a:spcPts val="1000"/>
              </a:spcBef>
              <a:spcAft>
                <a:spcPts val="1200"/>
              </a:spcAft>
              <a:buNone/>
            </a:pPr>
            <a:r>
              <a:t/>
            </a:r>
            <a:endParaRPr sz="2100">
              <a:solidFill>
                <a:srgbClr val="212121"/>
              </a:solidFill>
              <a:latin typeface="Raleway"/>
              <a:ea typeface="Raleway"/>
              <a:cs typeface="Raleway"/>
              <a:sym typeface="Raleway"/>
            </a:endParaRPr>
          </a:p>
        </p:txBody>
      </p:sp>
      <p:pic>
        <p:nvPicPr>
          <p:cNvPr id="74" name="Google Shape;74;p15"/>
          <p:cNvPicPr preferRelativeResize="0"/>
          <p:nvPr/>
        </p:nvPicPr>
        <p:blipFill>
          <a:blip r:embed="rId3">
            <a:alphaModFix/>
          </a:blip>
          <a:stretch>
            <a:fillRect/>
          </a:stretch>
        </p:blipFill>
        <p:spPr>
          <a:xfrm>
            <a:off x="7208950" y="4602409"/>
            <a:ext cx="1547150" cy="410891"/>
          </a:xfrm>
          <a:prstGeom prst="rect">
            <a:avLst/>
          </a:prstGeom>
          <a:noFill/>
          <a:ln>
            <a:noFill/>
          </a:ln>
        </p:spPr>
      </p:pic>
      <p:pic>
        <p:nvPicPr>
          <p:cNvPr id="75" name="Google Shape;75;p15"/>
          <p:cNvPicPr preferRelativeResize="0"/>
          <p:nvPr/>
        </p:nvPicPr>
        <p:blipFill>
          <a:blip r:embed="rId4">
            <a:alphaModFix/>
          </a:blip>
          <a:stretch>
            <a:fillRect/>
          </a:stretch>
        </p:blipFill>
        <p:spPr>
          <a:xfrm>
            <a:off x="497600" y="4708500"/>
            <a:ext cx="2374425" cy="224950"/>
          </a:xfrm>
          <a:prstGeom prst="rect">
            <a:avLst/>
          </a:prstGeom>
          <a:noFill/>
          <a:ln>
            <a:noFill/>
          </a:ln>
        </p:spPr>
      </p:pic>
      <p:pic>
        <p:nvPicPr>
          <p:cNvPr id="76" name="Google Shape;76;p15"/>
          <p:cNvPicPr preferRelativeResize="0"/>
          <p:nvPr/>
        </p:nvPicPr>
        <p:blipFill rotWithShape="1">
          <a:blip r:embed="rId5">
            <a:alphaModFix/>
          </a:blip>
          <a:srcRect b="25157" l="0" r="0" t="16458"/>
          <a:stretch/>
        </p:blipFill>
        <p:spPr>
          <a:xfrm>
            <a:off x="4303822" y="3593262"/>
            <a:ext cx="1997478" cy="1009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2720">
                <a:solidFill>
                  <a:srgbClr val="FFA300"/>
                </a:solidFill>
                <a:latin typeface="Raleway"/>
                <a:ea typeface="Raleway"/>
                <a:cs typeface="Raleway"/>
                <a:sym typeface="Raleway"/>
              </a:rPr>
              <a:t>Change principles for Early Help delivered by Hackney Council</a:t>
            </a:r>
            <a:endParaRPr b="1" sz="2720">
              <a:solidFill>
                <a:srgbClr val="FFA300"/>
              </a:solidFill>
              <a:latin typeface="Raleway"/>
              <a:ea typeface="Raleway"/>
              <a:cs typeface="Raleway"/>
              <a:sym typeface="Raleway"/>
            </a:endParaRPr>
          </a:p>
          <a:p>
            <a:pPr indent="0" lvl="0" marL="0" rtl="0" algn="l">
              <a:spcBef>
                <a:spcPts val="0"/>
              </a:spcBef>
              <a:spcAft>
                <a:spcPts val="0"/>
              </a:spcAft>
              <a:buSzPts val="990"/>
              <a:buNone/>
            </a:pPr>
            <a:r>
              <a:t/>
            </a:r>
            <a:endParaRPr b="1" sz="2720">
              <a:solidFill>
                <a:srgbClr val="00624C"/>
              </a:solidFill>
              <a:latin typeface="Montserrat"/>
              <a:ea typeface="Montserrat"/>
              <a:cs typeface="Montserrat"/>
              <a:sym typeface="Montserrat"/>
            </a:endParaRPr>
          </a:p>
        </p:txBody>
      </p:sp>
      <p:sp>
        <p:nvSpPr>
          <p:cNvPr id="82" name="Google Shape;82;p16"/>
          <p:cNvSpPr txBox="1"/>
          <p:nvPr>
            <p:ph idx="1" type="body"/>
          </p:nvPr>
        </p:nvSpPr>
        <p:spPr>
          <a:xfrm>
            <a:off x="234300" y="1374675"/>
            <a:ext cx="8675400" cy="35385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rgbClr val="000000"/>
              </a:buClr>
              <a:buSzPts val="1500"/>
              <a:buFont typeface="Raleway"/>
              <a:buChar char="●"/>
            </a:pPr>
            <a:r>
              <a:rPr lang="en-GB" sz="1500">
                <a:solidFill>
                  <a:srgbClr val="000000"/>
                </a:solidFill>
                <a:latin typeface="Raleway"/>
                <a:ea typeface="Raleway"/>
                <a:cs typeface="Raleway"/>
                <a:sym typeface="Raleway"/>
              </a:rPr>
              <a:t>There should be </a:t>
            </a:r>
            <a:r>
              <a:rPr b="1" lang="en-GB" sz="1500">
                <a:solidFill>
                  <a:srgbClr val="000000"/>
                </a:solidFill>
                <a:latin typeface="Raleway"/>
                <a:ea typeface="Raleway"/>
                <a:cs typeface="Raleway"/>
                <a:sym typeface="Raleway"/>
              </a:rPr>
              <a:t>no delay </a:t>
            </a:r>
            <a:r>
              <a:rPr lang="en-GB" sz="1500">
                <a:solidFill>
                  <a:srgbClr val="000000"/>
                </a:solidFill>
                <a:latin typeface="Raleway"/>
                <a:ea typeface="Raleway"/>
                <a:cs typeface="Raleway"/>
                <a:sym typeface="Raleway"/>
              </a:rPr>
              <a:t>to getting support </a:t>
            </a:r>
            <a:endParaRPr sz="1500">
              <a:solidFill>
                <a:srgbClr val="000000"/>
              </a:solidFill>
              <a:latin typeface="Raleway"/>
              <a:ea typeface="Raleway"/>
              <a:cs typeface="Raleway"/>
              <a:sym typeface="Raleway"/>
            </a:endParaRPr>
          </a:p>
          <a:p>
            <a:pPr indent="-323850" lvl="0" marL="457200" rtl="0" algn="l">
              <a:spcBef>
                <a:spcPts val="1000"/>
              </a:spcBef>
              <a:spcAft>
                <a:spcPts val="0"/>
              </a:spcAft>
              <a:buClr>
                <a:srgbClr val="000000"/>
              </a:buClr>
              <a:buSzPts val="1500"/>
              <a:buFont typeface="Raleway"/>
              <a:buChar char="●"/>
            </a:pPr>
            <a:r>
              <a:rPr lang="en-GB" sz="1500">
                <a:solidFill>
                  <a:srgbClr val="000000"/>
                </a:solidFill>
                <a:latin typeface="Raleway"/>
                <a:ea typeface="Raleway"/>
                <a:cs typeface="Raleway"/>
                <a:sym typeface="Raleway"/>
              </a:rPr>
              <a:t>We should have </a:t>
            </a:r>
            <a:r>
              <a:rPr b="1" lang="en-GB" sz="1500">
                <a:solidFill>
                  <a:srgbClr val="000000"/>
                </a:solidFill>
                <a:latin typeface="Raleway"/>
                <a:ea typeface="Raleway"/>
                <a:cs typeface="Raleway"/>
                <a:sym typeface="Raleway"/>
              </a:rPr>
              <a:t>a Single Point of Access</a:t>
            </a:r>
            <a:endParaRPr b="1" sz="1500">
              <a:solidFill>
                <a:srgbClr val="000000"/>
              </a:solidFill>
              <a:latin typeface="Raleway"/>
              <a:ea typeface="Raleway"/>
              <a:cs typeface="Raleway"/>
              <a:sym typeface="Raleway"/>
            </a:endParaRPr>
          </a:p>
          <a:p>
            <a:pPr indent="-323850" lvl="0" marL="457200" rtl="0" algn="l">
              <a:spcBef>
                <a:spcPts val="1000"/>
              </a:spcBef>
              <a:spcAft>
                <a:spcPts val="0"/>
              </a:spcAft>
              <a:buClr>
                <a:srgbClr val="000000"/>
              </a:buClr>
              <a:buSzPts val="1500"/>
              <a:buFont typeface="Raleway"/>
              <a:buChar char="●"/>
            </a:pPr>
            <a:r>
              <a:rPr lang="en-GB" sz="1500">
                <a:solidFill>
                  <a:srgbClr val="000000"/>
                </a:solidFill>
                <a:latin typeface="Raleway"/>
                <a:ea typeface="Raleway"/>
                <a:cs typeface="Raleway"/>
                <a:sym typeface="Raleway"/>
              </a:rPr>
              <a:t>We offer </a:t>
            </a:r>
            <a:r>
              <a:rPr b="1" lang="en-GB" sz="1500">
                <a:solidFill>
                  <a:srgbClr val="000000"/>
                </a:solidFill>
                <a:latin typeface="Raleway"/>
                <a:ea typeface="Raleway"/>
                <a:cs typeface="Raleway"/>
                <a:sym typeface="Raleway"/>
              </a:rPr>
              <a:t>consistent, evidenced quality of support</a:t>
            </a:r>
            <a:endParaRPr b="1" sz="1500">
              <a:solidFill>
                <a:srgbClr val="000000"/>
              </a:solidFill>
              <a:latin typeface="Raleway"/>
              <a:ea typeface="Raleway"/>
              <a:cs typeface="Raleway"/>
              <a:sym typeface="Raleway"/>
            </a:endParaRPr>
          </a:p>
          <a:p>
            <a:pPr indent="-323850" lvl="0" marL="457200" rtl="0" algn="l">
              <a:spcBef>
                <a:spcPts val="1000"/>
              </a:spcBef>
              <a:spcAft>
                <a:spcPts val="0"/>
              </a:spcAft>
              <a:buClr>
                <a:srgbClr val="000000"/>
              </a:buClr>
              <a:buSzPts val="1500"/>
              <a:buFont typeface="Raleway"/>
              <a:buChar char="●"/>
            </a:pPr>
            <a:r>
              <a:rPr lang="en-GB" sz="1500">
                <a:solidFill>
                  <a:srgbClr val="000000"/>
                </a:solidFill>
                <a:latin typeface="Raleway"/>
                <a:ea typeface="Raleway"/>
                <a:cs typeface="Raleway"/>
                <a:sym typeface="Raleway"/>
              </a:rPr>
              <a:t>Our work is </a:t>
            </a:r>
            <a:r>
              <a:rPr b="1" lang="en-GB" sz="1500">
                <a:solidFill>
                  <a:srgbClr val="000000"/>
                </a:solidFill>
                <a:latin typeface="Raleway"/>
                <a:ea typeface="Raleway"/>
                <a:cs typeface="Raleway"/>
                <a:sym typeface="Raleway"/>
              </a:rPr>
              <a:t>predicated on consent </a:t>
            </a:r>
            <a:r>
              <a:rPr lang="en-GB" sz="1500">
                <a:solidFill>
                  <a:srgbClr val="000000"/>
                </a:solidFill>
                <a:latin typeface="Raleway"/>
                <a:ea typeface="Raleway"/>
                <a:cs typeface="Raleway"/>
                <a:sym typeface="Raleway"/>
              </a:rPr>
              <a:t>for support and consent to information-sharing</a:t>
            </a:r>
            <a:endParaRPr sz="1500">
              <a:solidFill>
                <a:srgbClr val="000000"/>
              </a:solidFill>
              <a:latin typeface="Raleway"/>
              <a:ea typeface="Raleway"/>
              <a:cs typeface="Raleway"/>
              <a:sym typeface="Raleway"/>
            </a:endParaRPr>
          </a:p>
          <a:p>
            <a:pPr indent="-323850" lvl="0" marL="457200" rtl="0" algn="l">
              <a:spcBef>
                <a:spcPts val="1000"/>
              </a:spcBef>
              <a:spcAft>
                <a:spcPts val="0"/>
              </a:spcAft>
              <a:buClr>
                <a:srgbClr val="000000"/>
              </a:buClr>
              <a:buSzPts val="1500"/>
              <a:buFont typeface="Raleway"/>
              <a:buChar char="●"/>
            </a:pPr>
            <a:r>
              <a:rPr lang="en-GB" sz="1500">
                <a:solidFill>
                  <a:srgbClr val="000000"/>
                </a:solidFill>
                <a:latin typeface="Raleway"/>
                <a:ea typeface="Raleway"/>
                <a:cs typeface="Raleway"/>
                <a:sym typeface="Raleway"/>
              </a:rPr>
              <a:t>We enable </a:t>
            </a:r>
            <a:r>
              <a:rPr b="1" lang="en-GB" sz="1500">
                <a:solidFill>
                  <a:srgbClr val="000000"/>
                </a:solidFill>
                <a:latin typeface="Raleway"/>
                <a:ea typeface="Raleway"/>
                <a:cs typeface="Raleway"/>
                <a:sym typeface="Raleway"/>
              </a:rPr>
              <a:t>multi-disciplinary working </a:t>
            </a:r>
            <a:r>
              <a:rPr lang="en-GB" sz="1500">
                <a:solidFill>
                  <a:srgbClr val="000000"/>
                </a:solidFill>
                <a:latin typeface="Raleway"/>
                <a:ea typeface="Raleway"/>
                <a:cs typeface="Raleway"/>
                <a:sym typeface="Raleway"/>
              </a:rPr>
              <a:t>led by families, with the family present </a:t>
            </a:r>
            <a:endParaRPr sz="1500">
              <a:solidFill>
                <a:srgbClr val="000000"/>
              </a:solidFill>
              <a:latin typeface="Raleway"/>
              <a:ea typeface="Raleway"/>
              <a:cs typeface="Raleway"/>
              <a:sym typeface="Raleway"/>
            </a:endParaRPr>
          </a:p>
          <a:p>
            <a:pPr indent="-323850" lvl="0" marL="457200" rtl="0" algn="l">
              <a:spcBef>
                <a:spcPts val="1000"/>
              </a:spcBef>
              <a:spcAft>
                <a:spcPts val="0"/>
              </a:spcAft>
              <a:buClr>
                <a:srgbClr val="000000"/>
              </a:buClr>
              <a:buSzPts val="1500"/>
              <a:buFont typeface="Raleway"/>
              <a:buChar char="●"/>
            </a:pPr>
            <a:r>
              <a:rPr b="1" lang="en-GB" sz="1500">
                <a:solidFill>
                  <a:srgbClr val="000000"/>
                </a:solidFill>
                <a:latin typeface="Raleway"/>
                <a:ea typeface="Raleway"/>
                <a:cs typeface="Raleway"/>
                <a:sym typeface="Raleway"/>
              </a:rPr>
              <a:t>We work with parents as experts</a:t>
            </a:r>
            <a:r>
              <a:rPr lang="en-GB" sz="1500">
                <a:solidFill>
                  <a:srgbClr val="000000"/>
                </a:solidFill>
                <a:latin typeface="Raleway"/>
                <a:ea typeface="Raleway"/>
                <a:cs typeface="Raleway"/>
                <a:sym typeface="Raleway"/>
              </a:rPr>
              <a:t> and know that work with young people should always involve parents</a:t>
            </a:r>
            <a:endParaRPr sz="1500">
              <a:solidFill>
                <a:srgbClr val="000000"/>
              </a:solidFill>
              <a:latin typeface="Raleway"/>
              <a:ea typeface="Raleway"/>
              <a:cs typeface="Raleway"/>
              <a:sym typeface="Raleway"/>
            </a:endParaRPr>
          </a:p>
          <a:p>
            <a:pPr indent="-323850" lvl="0" marL="457200" rtl="0" algn="l">
              <a:spcBef>
                <a:spcPts val="1000"/>
              </a:spcBef>
              <a:spcAft>
                <a:spcPts val="1000"/>
              </a:spcAft>
              <a:buClr>
                <a:srgbClr val="000000"/>
              </a:buClr>
              <a:buSzPts val="1500"/>
              <a:buFont typeface="Raleway"/>
              <a:buChar char="●"/>
            </a:pPr>
            <a:r>
              <a:rPr b="1" lang="en-GB" sz="1500">
                <a:solidFill>
                  <a:srgbClr val="000000"/>
                </a:solidFill>
                <a:latin typeface="Raleway"/>
                <a:ea typeface="Raleway"/>
                <a:cs typeface="Raleway"/>
                <a:sym typeface="Raleway"/>
              </a:rPr>
              <a:t>Our interventions are evidence-based</a:t>
            </a:r>
            <a:r>
              <a:rPr lang="en-GB" sz="1500">
                <a:solidFill>
                  <a:srgbClr val="000000"/>
                </a:solidFill>
                <a:latin typeface="Raleway"/>
                <a:ea typeface="Raleway"/>
                <a:cs typeface="Raleway"/>
                <a:sym typeface="Raleway"/>
              </a:rPr>
              <a:t> and ongoing service development is led by the needs of the children, young people and families we work with versus the evidence-based interventions we can offer</a:t>
            </a:r>
            <a:endParaRPr sz="1500">
              <a:solidFill>
                <a:srgbClr val="000000"/>
              </a:solidFill>
              <a:latin typeface="Raleway"/>
              <a:ea typeface="Raleway"/>
              <a:cs typeface="Raleway"/>
              <a:sym typeface="Raleway"/>
            </a:endParaRPr>
          </a:p>
        </p:txBody>
      </p:sp>
      <p:pic>
        <p:nvPicPr>
          <p:cNvPr id="83" name="Google Shape;83;p16"/>
          <p:cNvPicPr preferRelativeResize="0"/>
          <p:nvPr/>
        </p:nvPicPr>
        <p:blipFill rotWithShape="1">
          <a:blip r:embed="rId3">
            <a:alphaModFix/>
          </a:blip>
          <a:srcRect b="25157" l="0" r="0" t="16458"/>
          <a:stretch/>
        </p:blipFill>
        <p:spPr>
          <a:xfrm>
            <a:off x="6732430" y="1267650"/>
            <a:ext cx="1715982" cy="927988"/>
          </a:xfrm>
          <a:prstGeom prst="rect">
            <a:avLst/>
          </a:prstGeom>
          <a:noFill/>
          <a:ln>
            <a:noFill/>
          </a:ln>
        </p:spPr>
      </p:pic>
      <p:pic>
        <p:nvPicPr>
          <p:cNvPr id="84" name="Google Shape;84;p16"/>
          <p:cNvPicPr preferRelativeResize="0"/>
          <p:nvPr/>
        </p:nvPicPr>
        <p:blipFill>
          <a:blip r:embed="rId4">
            <a:alphaModFix/>
          </a:blip>
          <a:stretch>
            <a:fillRect/>
          </a:stretch>
        </p:blipFill>
        <p:spPr>
          <a:xfrm>
            <a:off x="7514950" y="0"/>
            <a:ext cx="1629050" cy="1549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p:nvPr/>
        </p:nvSpPr>
        <p:spPr>
          <a:xfrm>
            <a:off x="0" y="0"/>
            <a:ext cx="9144000" cy="5143500"/>
          </a:xfrm>
          <a:prstGeom prst="rect">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7"/>
          <p:cNvSpPr txBox="1"/>
          <p:nvPr>
            <p:ph idx="1" type="body"/>
          </p:nvPr>
        </p:nvSpPr>
        <p:spPr>
          <a:xfrm>
            <a:off x="234300" y="1017725"/>
            <a:ext cx="8675400" cy="3865500"/>
          </a:xfrm>
          <a:prstGeom prst="rect">
            <a:avLst/>
          </a:prstGeom>
        </p:spPr>
        <p:txBody>
          <a:bodyPr anchorCtr="0" anchor="t" bIns="91425" lIns="91425" spcFirstLastPara="1" rIns="91425" wrap="square" tIns="91425">
            <a:normAutofit/>
          </a:bodyPr>
          <a:lstStyle/>
          <a:p>
            <a:pPr indent="-298450" lvl="0" marL="457200" rtl="0" algn="l">
              <a:spcBef>
                <a:spcPts val="0"/>
              </a:spcBef>
              <a:spcAft>
                <a:spcPts val="0"/>
              </a:spcAft>
              <a:buClr>
                <a:srgbClr val="000000"/>
              </a:buClr>
              <a:buSzPts val="1100"/>
              <a:buFont typeface="Montserrat"/>
              <a:buAutoNum type="arabicPeriod"/>
            </a:pPr>
            <a:r>
              <a:rPr lang="en-GB" sz="1100">
                <a:solidFill>
                  <a:srgbClr val="000000"/>
                </a:solidFill>
                <a:latin typeface="Montserrat"/>
                <a:ea typeface="Montserrat"/>
                <a:cs typeface="Montserrat"/>
                <a:sym typeface="Montserrat"/>
              </a:rPr>
              <a:t>All requests for</a:t>
            </a:r>
            <a:r>
              <a:rPr lang="en-GB" sz="1100">
                <a:solidFill>
                  <a:srgbClr val="000000"/>
                </a:solidFill>
                <a:latin typeface="Montserrat"/>
                <a:ea typeface="Montserrat"/>
                <a:cs typeface="Montserrat"/>
                <a:sym typeface="Montserrat"/>
              </a:rPr>
              <a:t> </a:t>
            </a:r>
            <a:r>
              <a:rPr lang="en-GB" sz="1100">
                <a:solidFill>
                  <a:srgbClr val="000000"/>
                </a:solidFill>
                <a:latin typeface="Montserrat"/>
                <a:ea typeface="Montserrat"/>
                <a:cs typeface="Montserrat"/>
                <a:sym typeface="Montserrat"/>
              </a:rPr>
              <a:t>targeted</a:t>
            </a:r>
            <a:r>
              <a:rPr lang="en-GB" sz="1100">
                <a:solidFill>
                  <a:srgbClr val="000000"/>
                </a:solidFill>
                <a:latin typeface="Montserrat"/>
                <a:ea typeface="Montserrat"/>
                <a:cs typeface="Montserrat"/>
                <a:sym typeface="Montserrat"/>
              </a:rPr>
              <a:t> Early Help</a:t>
            </a:r>
            <a:r>
              <a:rPr lang="en-GB" sz="1100">
                <a:solidFill>
                  <a:srgbClr val="000000"/>
                </a:solidFill>
                <a:latin typeface="Montserrat"/>
                <a:ea typeface="Montserrat"/>
                <a:cs typeface="Montserrat"/>
                <a:sym typeface="Montserrat"/>
              </a:rPr>
              <a:t> must now be made via the new </a:t>
            </a:r>
            <a:r>
              <a:rPr b="1" lang="en-GB" sz="1100">
                <a:solidFill>
                  <a:srgbClr val="000000"/>
                </a:solidFill>
                <a:latin typeface="Montserrat"/>
                <a:ea typeface="Montserrat"/>
                <a:cs typeface="Montserrat"/>
                <a:sym typeface="Montserrat"/>
              </a:rPr>
              <a:t>‘Request for support’ </a:t>
            </a:r>
            <a:r>
              <a:rPr lang="en-GB" sz="1100">
                <a:solidFill>
                  <a:srgbClr val="000000"/>
                </a:solidFill>
                <a:latin typeface="Montserrat"/>
                <a:ea typeface="Montserrat"/>
                <a:cs typeface="Montserrat"/>
                <a:sym typeface="Montserrat"/>
              </a:rPr>
              <a:t>form</a:t>
            </a:r>
            <a:r>
              <a:rPr lang="en-GB" sz="1100">
                <a:solidFill>
                  <a:srgbClr val="000000"/>
                </a:solidFill>
                <a:latin typeface="Montserrat"/>
                <a:ea typeface="Montserrat"/>
                <a:cs typeface="Montserrat"/>
                <a:sym typeface="Montserrat"/>
              </a:rPr>
              <a:t> (see enclosed form and guidance). </a:t>
            </a:r>
            <a:r>
              <a:rPr lang="en-GB" sz="1100">
                <a:solidFill>
                  <a:schemeClr val="dk1"/>
                </a:solidFill>
                <a:latin typeface="Montserrat"/>
                <a:ea typeface="Montserrat"/>
                <a:cs typeface="Montserrat"/>
                <a:sym typeface="Montserrat"/>
              </a:rPr>
              <a:t>The needs of families will be assessed through one assessment process and form with all requests screened by the</a:t>
            </a:r>
            <a:r>
              <a:rPr b="1" lang="en-GB" sz="1100">
                <a:solidFill>
                  <a:schemeClr val="dk1"/>
                </a:solidFill>
                <a:latin typeface="Montserrat"/>
                <a:ea typeface="Montserrat"/>
                <a:cs typeface="Montserrat"/>
                <a:sym typeface="Montserrat"/>
              </a:rPr>
              <a:t> Early Help Hub</a:t>
            </a:r>
            <a:r>
              <a:rPr lang="en-GB" sz="1100">
                <a:solidFill>
                  <a:schemeClr val="dk1"/>
                </a:solidFill>
                <a:latin typeface="Montserrat"/>
                <a:ea typeface="Montserrat"/>
                <a:cs typeface="Montserrat"/>
                <a:sym typeface="Montserrat"/>
              </a:rPr>
              <a:t> in the MASH.</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AutoNum type="arabicPeriod"/>
            </a:pPr>
            <a:r>
              <a:rPr lang="en-GB" sz="1100">
                <a:solidFill>
                  <a:srgbClr val="000000"/>
                </a:solidFill>
                <a:latin typeface="Montserrat"/>
                <a:ea typeface="Montserrat"/>
                <a:cs typeface="Montserrat"/>
                <a:sym typeface="Montserrat"/>
              </a:rPr>
              <a:t>We are embedding a </a:t>
            </a:r>
            <a:r>
              <a:rPr lang="en-GB" sz="1100">
                <a:solidFill>
                  <a:srgbClr val="000000"/>
                </a:solidFill>
                <a:latin typeface="Montserrat"/>
                <a:ea typeface="Montserrat"/>
                <a:cs typeface="Montserrat"/>
                <a:sym typeface="Montserrat"/>
              </a:rPr>
              <a:t>consistent </a:t>
            </a:r>
            <a:r>
              <a:rPr b="1" lang="en-GB" sz="1100">
                <a:solidFill>
                  <a:srgbClr val="000000"/>
                </a:solidFill>
                <a:latin typeface="Montserrat"/>
                <a:ea typeface="Montserrat"/>
                <a:cs typeface="Montserrat"/>
                <a:sym typeface="Montserrat"/>
              </a:rPr>
              <a:t>step-up / step-down protocol </a:t>
            </a:r>
            <a:r>
              <a:rPr lang="en-GB" sz="1100">
                <a:solidFill>
                  <a:srgbClr val="000000"/>
                </a:solidFill>
                <a:latin typeface="Montserrat"/>
                <a:ea typeface="Montserrat"/>
                <a:cs typeface="Montserrat"/>
                <a:sym typeface="Montserrat"/>
              </a:rPr>
              <a:t>between Children’s Social Care and targeted Early Help (see enclosed).</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AutoNum type="arabicPeriod"/>
            </a:pPr>
            <a:r>
              <a:rPr lang="en-GB" sz="1100">
                <a:solidFill>
                  <a:srgbClr val="000000"/>
                </a:solidFill>
                <a:latin typeface="Montserrat"/>
                <a:ea typeface="Montserrat"/>
                <a:cs typeface="Montserrat"/>
                <a:sym typeface="Montserrat"/>
              </a:rPr>
              <a:t>We are embedding a consistent set of </a:t>
            </a:r>
            <a:r>
              <a:rPr b="1" lang="en-GB" sz="1100">
                <a:solidFill>
                  <a:srgbClr val="000000"/>
                </a:solidFill>
                <a:latin typeface="Montserrat"/>
                <a:ea typeface="Montserrat"/>
                <a:cs typeface="Montserrat"/>
                <a:sym typeface="Montserrat"/>
              </a:rPr>
              <a:t>service standards </a:t>
            </a:r>
            <a:r>
              <a:rPr lang="en-GB" sz="1100">
                <a:solidFill>
                  <a:srgbClr val="000000"/>
                </a:solidFill>
                <a:latin typeface="Montserrat"/>
                <a:ea typeface="Montserrat"/>
                <a:cs typeface="Montserrat"/>
                <a:sym typeface="Montserrat"/>
              </a:rPr>
              <a:t>across targeted Council Early Help services</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AutoNum type="arabicPeriod"/>
            </a:pPr>
            <a:r>
              <a:rPr lang="en-GB" sz="1100">
                <a:solidFill>
                  <a:schemeClr val="dk1"/>
                </a:solidFill>
                <a:latin typeface="Montserrat"/>
                <a:ea typeface="Montserrat"/>
                <a:cs typeface="Montserrat"/>
                <a:sym typeface="Montserrat"/>
              </a:rPr>
              <a:t>The </a:t>
            </a:r>
            <a:r>
              <a:rPr lang="en-GB" sz="1100" u="sng">
                <a:solidFill>
                  <a:schemeClr val="hlink"/>
                </a:solidFill>
                <a:latin typeface="Montserrat"/>
                <a:ea typeface="Montserrat"/>
                <a:cs typeface="Montserrat"/>
                <a:sym typeface="Montserrat"/>
                <a:hlinkClick r:id="rId3"/>
              </a:rPr>
              <a:t>Hackney Wellbeing Framework </a:t>
            </a:r>
            <a:r>
              <a:rPr lang="en-GB" sz="1100">
                <a:solidFill>
                  <a:schemeClr val="dk1"/>
                </a:solidFill>
                <a:latin typeface="Montserrat"/>
                <a:ea typeface="Montserrat"/>
                <a:cs typeface="Montserrat"/>
                <a:sym typeface="Montserrat"/>
              </a:rPr>
              <a:t>will continue to be embedded across EH services, to ensure a </a:t>
            </a:r>
            <a:r>
              <a:rPr b="1" lang="en-GB" sz="1100">
                <a:solidFill>
                  <a:schemeClr val="dk1"/>
                </a:solidFill>
                <a:latin typeface="Montserrat"/>
                <a:ea typeface="Montserrat"/>
                <a:cs typeface="Montserrat"/>
                <a:sym typeface="Montserrat"/>
              </a:rPr>
              <a:t>consistent application of thresholds</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AutoNum type="arabicPeriod"/>
            </a:pPr>
            <a:r>
              <a:rPr lang="en-GB" sz="1100">
                <a:solidFill>
                  <a:srgbClr val="000000"/>
                </a:solidFill>
                <a:latin typeface="Montserrat"/>
                <a:ea typeface="Montserrat"/>
                <a:cs typeface="Montserrat"/>
                <a:sym typeface="Montserrat"/>
              </a:rPr>
              <a:t>All </a:t>
            </a:r>
            <a:r>
              <a:rPr b="1" lang="en-GB" sz="1100">
                <a:solidFill>
                  <a:srgbClr val="000000"/>
                </a:solidFill>
                <a:latin typeface="Montserrat"/>
                <a:ea typeface="Montserrat"/>
                <a:cs typeface="Montserrat"/>
                <a:sym typeface="Montserrat"/>
              </a:rPr>
              <a:t>targeted Young Hackney interventions will have the involvement of parents</a:t>
            </a:r>
            <a:r>
              <a:rPr lang="en-GB" sz="1100">
                <a:solidFill>
                  <a:srgbClr val="000000"/>
                </a:solidFill>
                <a:latin typeface="Montserrat"/>
                <a:ea typeface="Montserrat"/>
                <a:cs typeface="Montserrat"/>
                <a:sym typeface="Montserrat"/>
              </a:rPr>
              <a:t>. </a:t>
            </a:r>
            <a:r>
              <a:rPr lang="en-GB" sz="1100">
                <a:solidFill>
                  <a:srgbClr val="000000"/>
                </a:solidFill>
                <a:latin typeface="Montserrat"/>
                <a:ea typeface="Montserrat"/>
                <a:cs typeface="Montserrat"/>
                <a:sym typeface="Montserrat"/>
              </a:rPr>
              <a:t>We know this is mostly the case currently</a:t>
            </a:r>
            <a:endParaRPr sz="1100">
              <a:solidFill>
                <a:srgbClr val="000000"/>
              </a:solidFill>
              <a:latin typeface="Montserrat"/>
              <a:ea typeface="Montserrat"/>
              <a:cs typeface="Montserrat"/>
              <a:sym typeface="Montserrat"/>
            </a:endParaRPr>
          </a:p>
          <a:p>
            <a:pPr indent="-298450" lvl="0" marL="457200" rtl="0" algn="l">
              <a:spcBef>
                <a:spcPts val="1000"/>
              </a:spcBef>
              <a:spcAft>
                <a:spcPts val="1000"/>
              </a:spcAft>
              <a:buClr>
                <a:srgbClr val="000000"/>
              </a:buClr>
              <a:buSzPts val="1100"/>
              <a:buFont typeface="Montserrat"/>
              <a:buAutoNum type="arabicPeriod"/>
            </a:pPr>
            <a:r>
              <a:rPr lang="en-GB" sz="1100">
                <a:solidFill>
                  <a:srgbClr val="000000"/>
                </a:solidFill>
                <a:latin typeface="Montserrat"/>
                <a:ea typeface="Montserrat"/>
                <a:cs typeface="Montserrat"/>
                <a:sym typeface="Montserrat"/>
              </a:rPr>
              <a:t>A</a:t>
            </a:r>
            <a:r>
              <a:rPr b="1" lang="en-GB" sz="1100">
                <a:solidFill>
                  <a:srgbClr val="000000"/>
                </a:solidFill>
                <a:latin typeface="Montserrat"/>
                <a:ea typeface="Montserrat"/>
                <a:cs typeface="Montserrat"/>
                <a:sym typeface="Montserrat"/>
              </a:rPr>
              <a:t> single performance framework</a:t>
            </a:r>
            <a:r>
              <a:rPr lang="en-GB" sz="1100">
                <a:solidFill>
                  <a:srgbClr val="000000"/>
                </a:solidFill>
                <a:latin typeface="Montserrat"/>
                <a:ea typeface="Montserrat"/>
                <a:cs typeface="Montserrat"/>
                <a:sym typeface="Montserrat"/>
              </a:rPr>
              <a:t> for Early Help services will be established; including a shared QA framework, service key performance indicators and a consistent impact evaluation of individual cases.</a:t>
            </a:r>
            <a:endParaRPr sz="1400">
              <a:solidFill>
                <a:srgbClr val="000000"/>
              </a:solidFill>
              <a:latin typeface="Montserrat"/>
              <a:ea typeface="Montserrat"/>
              <a:cs typeface="Montserrat"/>
              <a:sym typeface="Montserrat"/>
            </a:endParaRPr>
          </a:p>
        </p:txBody>
      </p:sp>
      <p:sp>
        <p:nvSpPr>
          <p:cNvPr id="91" name="Google Shape;91;p17"/>
          <p:cNvSpPr txBox="1"/>
          <p:nvPr>
            <p:ph type="title"/>
          </p:nvPr>
        </p:nvSpPr>
        <p:spPr>
          <a:xfrm>
            <a:off x="311700" y="245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2911">
                <a:solidFill>
                  <a:schemeClr val="lt1"/>
                </a:solidFill>
                <a:latin typeface="Montserrat"/>
                <a:ea typeface="Montserrat"/>
                <a:cs typeface="Montserrat"/>
                <a:sym typeface="Montserrat"/>
              </a:rPr>
              <a:t>What this means in practice</a:t>
            </a:r>
            <a:endParaRPr b="1" sz="2911">
              <a:solidFill>
                <a:schemeClr val="lt1"/>
              </a:solidFill>
              <a:latin typeface="Montserrat"/>
              <a:ea typeface="Montserrat"/>
              <a:cs typeface="Montserrat"/>
              <a:sym typeface="Montserrat"/>
            </a:endParaRPr>
          </a:p>
          <a:p>
            <a:pPr indent="0" lvl="0" marL="0" rtl="0" algn="l">
              <a:spcBef>
                <a:spcPts val="0"/>
              </a:spcBef>
              <a:spcAft>
                <a:spcPts val="0"/>
              </a:spcAft>
              <a:buNone/>
            </a:pPr>
            <a:r>
              <a:rPr b="1" lang="en-GB" sz="2100">
                <a:latin typeface="Montserrat"/>
                <a:ea typeface="Montserrat"/>
                <a:cs typeface="Montserrat"/>
                <a:sym typeface="Montserrat"/>
              </a:rPr>
              <a:t>Short-term priorities</a:t>
            </a:r>
            <a:r>
              <a:rPr b="1" lang="en-GB" sz="1900">
                <a:latin typeface="Montserrat"/>
                <a:ea typeface="Montserrat"/>
                <a:cs typeface="Montserrat"/>
                <a:sym typeface="Montserrat"/>
              </a:rPr>
              <a:t> </a:t>
            </a:r>
            <a:endParaRPr sz="2466"/>
          </a:p>
        </p:txBody>
      </p:sp>
      <p:pic>
        <p:nvPicPr>
          <p:cNvPr id="92" name="Google Shape;92;p17"/>
          <p:cNvPicPr preferRelativeResize="0"/>
          <p:nvPr/>
        </p:nvPicPr>
        <p:blipFill>
          <a:blip r:embed="rId4">
            <a:alphaModFix/>
          </a:blip>
          <a:stretch>
            <a:fillRect/>
          </a:stretch>
        </p:blipFill>
        <p:spPr>
          <a:xfrm>
            <a:off x="7208950" y="4602409"/>
            <a:ext cx="1547150" cy="410891"/>
          </a:xfrm>
          <a:prstGeom prst="rect">
            <a:avLst/>
          </a:prstGeom>
          <a:noFill/>
          <a:ln>
            <a:noFill/>
          </a:ln>
        </p:spPr>
      </p:pic>
      <p:pic>
        <p:nvPicPr>
          <p:cNvPr id="93" name="Google Shape;93;p17"/>
          <p:cNvPicPr preferRelativeResize="0"/>
          <p:nvPr/>
        </p:nvPicPr>
        <p:blipFill>
          <a:blip r:embed="rId5">
            <a:alphaModFix/>
          </a:blip>
          <a:stretch>
            <a:fillRect/>
          </a:stretch>
        </p:blipFill>
        <p:spPr>
          <a:xfrm>
            <a:off x="497600" y="4708500"/>
            <a:ext cx="2374425" cy="224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216425"/>
            <a:ext cx="6060000" cy="572700"/>
          </a:xfrm>
          <a:prstGeom prst="rect">
            <a:avLst/>
          </a:prstGeom>
          <a:no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2466">
                <a:solidFill>
                  <a:srgbClr val="FFA300"/>
                </a:solidFill>
                <a:latin typeface="Raleway"/>
                <a:ea typeface="Raleway"/>
                <a:cs typeface="Raleway"/>
                <a:sym typeface="Raleway"/>
              </a:rPr>
              <a:t>How t</a:t>
            </a:r>
            <a:r>
              <a:rPr b="1" lang="en-GB" sz="2466">
                <a:solidFill>
                  <a:srgbClr val="FFA300"/>
                </a:solidFill>
                <a:latin typeface="Raleway"/>
                <a:ea typeface="Raleway"/>
                <a:cs typeface="Raleway"/>
                <a:sym typeface="Raleway"/>
              </a:rPr>
              <a:t>hese changes will help us deliver this for families:</a:t>
            </a:r>
            <a:endParaRPr b="1" sz="2466">
              <a:solidFill>
                <a:srgbClr val="FFA300"/>
              </a:solidFill>
              <a:latin typeface="Raleway"/>
              <a:ea typeface="Raleway"/>
              <a:cs typeface="Raleway"/>
              <a:sym typeface="Raleway"/>
            </a:endParaRPr>
          </a:p>
          <a:p>
            <a:pPr indent="0" lvl="0" marL="0" rtl="0" algn="l">
              <a:spcBef>
                <a:spcPts val="0"/>
              </a:spcBef>
              <a:spcAft>
                <a:spcPts val="0"/>
              </a:spcAft>
              <a:buNone/>
            </a:pPr>
            <a:r>
              <a:t/>
            </a:r>
            <a:endParaRPr sz="1661">
              <a:solidFill>
                <a:schemeClr val="dk2"/>
              </a:solidFill>
              <a:latin typeface="Raleway"/>
              <a:ea typeface="Raleway"/>
              <a:cs typeface="Raleway"/>
              <a:sym typeface="Raleway"/>
            </a:endParaRPr>
          </a:p>
          <a:p>
            <a:pPr indent="0" lvl="0" marL="0" rtl="0" algn="l">
              <a:spcBef>
                <a:spcPts val="0"/>
              </a:spcBef>
              <a:spcAft>
                <a:spcPts val="0"/>
              </a:spcAft>
              <a:buNone/>
            </a:pPr>
            <a:r>
              <a:t/>
            </a:r>
            <a:endParaRPr b="1">
              <a:solidFill>
                <a:srgbClr val="FFA300"/>
              </a:solidFill>
              <a:latin typeface="Raleway"/>
              <a:ea typeface="Raleway"/>
              <a:cs typeface="Raleway"/>
              <a:sym typeface="Raleway"/>
            </a:endParaRPr>
          </a:p>
          <a:p>
            <a:pPr indent="0" lvl="0" marL="0" rtl="0" algn="l">
              <a:spcBef>
                <a:spcPts val="0"/>
              </a:spcBef>
              <a:spcAft>
                <a:spcPts val="0"/>
              </a:spcAft>
              <a:buNone/>
            </a:pPr>
            <a:r>
              <a:t/>
            </a:r>
            <a:endParaRPr b="1">
              <a:solidFill>
                <a:schemeClr val="dk2"/>
              </a:solidFill>
              <a:latin typeface="Raleway"/>
              <a:ea typeface="Raleway"/>
              <a:cs typeface="Raleway"/>
              <a:sym typeface="Raleway"/>
            </a:endParaRPr>
          </a:p>
          <a:p>
            <a:pPr indent="0" lvl="0" marL="0" rtl="0" algn="l">
              <a:spcBef>
                <a:spcPts val="0"/>
              </a:spcBef>
              <a:spcAft>
                <a:spcPts val="0"/>
              </a:spcAft>
              <a:buNone/>
            </a:pPr>
            <a:r>
              <a:t/>
            </a:r>
            <a:endParaRPr b="1">
              <a:solidFill>
                <a:srgbClr val="FFA300"/>
              </a:solidFill>
              <a:latin typeface="Raleway"/>
              <a:ea typeface="Raleway"/>
              <a:cs typeface="Raleway"/>
              <a:sym typeface="Raleway"/>
            </a:endParaRPr>
          </a:p>
        </p:txBody>
      </p:sp>
      <p:pic>
        <p:nvPicPr>
          <p:cNvPr id="99" name="Google Shape;99;p18"/>
          <p:cNvPicPr preferRelativeResize="0"/>
          <p:nvPr/>
        </p:nvPicPr>
        <p:blipFill>
          <a:blip r:embed="rId3">
            <a:alphaModFix/>
          </a:blip>
          <a:stretch>
            <a:fillRect/>
          </a:stretch>
        </p:blipFill>
        <p:spPr>
          <a:xfrm>
            <a:off x="7514950" y="0"/>
            <a:ext cx="1629050" cy="1549125"/>
          </a:xfrm>
          <a:prstGeom prst="rect">
            <a:avLst/>
          </a:prstGeom>
          <a:noFill/>
          <a:ln>
            <a:noFill/>
          </a:ln>
        </p:spPr>
      </p:pic>
      <p:pic>
        <p:nvPicPr>
          <p:cNvPr id="100" name="Google Shape;100;p18"/>
          <p:cNvPicPr preferRelativeResize="0"/>
          <p:nvPr/>
        </p:nvPicPr>
        <p:blipFill>
          <a:blip r:embed="rId4">
            <a:alphaModFix/>
          </a:blip>
          <a:stretch>
            <a:fillRect/>
          </a:stretch>
        </p:blipFill>
        <p:spPr>
          <a:xfrm>
            <a:off x="497600" y="4708500"/>
            <a:ext cx="2374425" cy="224950"/>
          </a:xfrm>
          <a:prstGeom prst="rect">
            <a:avLst/>
          </a:prstGeom>
          <a:noFill/>
          <a:ln>
            <a:noFill/>
          </a:ln>
        </p:spPr>
      </p:pic>
      <p:pic>
        <p:nvPicPr>
          <p:cNvPr id="101" name="Google Shape;101;p18"/>
          <p:cNvPicPr preferRelativeResize="0"/>
          <p:nvPr/>
        </p:nvPicPr>
        <p:blipFill rotWithShape="1">
          <a:blip r:embed="rId5">
            <a:alphaModFix/>
          </a:blip>
          <a:srcRect b="25157" l="0" r="0" t="16458"/>
          <a:stretch/>
        </p:blipFill>
        <p:spPr>
          <a:xfrm>
            <a:off x="304799" y="2326264"/>
            <a:ext cx="1284838" cy="692701"/>
          </a:xfrm>
          <a:prstGeom prst="rect">
            <a:avLst/>
          </a:prstGeom>
          <a:noFill/>
          <a:ln>
            <a:noFill/>
          </a:ln>
        </p:spPr>
      </p:pic>
      <p:cxnSp>
        <p:nvCxnSpPr>
          <p:cNvPr id="102" name="Google Shape;102;p18"/>
          <p:cNvCxnSpPr/>
          <p:nvPr/>
        </p:nvCxnSpPr>
        <p:spPr>
          <a:xfrm>
            <a:off x="1528364" y="2789381"/>
            <a:ext cx="1974000" cy="9900"/>
          </a:xfrm>
          <a:prstGeom prst="straightConnector1">
            <a:avLst/>
          </a:prstGeom>
          <a:noFill/>
          <a:ln cap="flat" cmpd="sng" w="19050">
            <a:solidFill>
              <a:schemeClr val="dk2"/>
            </a:solidFill>
            <a:prstDash val="solid"/>
            <a:round/>
            <a:headEnd len="med" w="med" type="none"/>
            <a:tailEnd len="med" w="med" type="triangle"/>
          </a:ln>
        </p:spPr>
      </p:cxnSp>
      <p:sp>
        <p:nvSpPr>
          <p:cNvPr id="103" name="Google Shape;103;p18"/>
          <p:cNvSpPr txBox="1"/>
          <p:nvPr/>
        </p:nvSpPr>
        <p:spPr>
          <a:xfrm>
            <a:off x="1630950" y="3059475"/>
            <a:ext cx="1629000" cy="6156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Raleway"/>
                <a:ea typeface="Raleway"/>
                <a:cs typeface="Raleway"/>
                <a:sym typeface="Raleway"/>
              </a:rPr>
              <a:t>One request for support form</a:t>
            </a:r>
            <a:endParaRPr>
              <a:latin typeface="Raleway"/>
              <a:ea typeface="Raleway"/>
              <a:cs typeface="Raleway"/>
              <a:sym typeface="Raleway"/>
            </a:endParaRPr>
          </a:p>
        </p:txBody>
      </p:sp>
      <p:sp>
        <p:nvSpPr>
          <p:cNvPr id="104" name="Google Shape;104;p18"/>
          <p:cNvSpPr/>
          <p:nvPr/>
        </p:nvSpPr>
        <p:spPr>
          <a:xfrm>
            <a:off x="3502375" y="2650475"/>
            <a:ext cx="297600" cy="308100"/>
          </a:xfrm>
          <a:prstGeom prst="ellips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8"/>
          <p:cNvSpPr txBox="1"/>
          <p:nvPr/>
        </p:nvSpPr>
        <p:spPr>
          <a:xfrm>
            <a:off x="2865925" y="1913575"/>
            <a:ext cx="1570500" cy="6156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Raleway"/>
                <a:ea typeface="Raleway"/>
                <a:cs typeface="Raleway"/>
                <a:sym typeface="Raleway"/>
              </a:rPr>
              <a:t>Screened at Early Help hub</a:t>
            </a:r>
            <a:endParaRPr>
              <a:latin typeface="Raleway"/>
              <a:ea typeface="Raleway"/>
              <a:cs typeface="Raleway"/>
              <a:sym typeface="Raleway"/>
            </a:endParaRPr>
          </a:p>
        </p:txBody>
      </p:sp>
      <p:sp>
        <p:nvSpPr>
          <p:cNvPr id="106" name="Google Shape;106;p18"/>
          <p:cNvSpPr txBox="1"/>
          <p:nvPr/>
        </p:nvSpPr>
        <p:spPr>
          <a:xfrm>
            <a:off x="6455550" y="1127375"/>
            <a:ext cx="2565600" cy="2986200"/>
          </a:xfrm>
          <a:prstGeom prst="rect">
            <a:avLst/>
          </a:prstGeom>
          <a:noFill/>
          <a:ln>
            <a:noFill/>
          </a:ln>
        </p:spPr>
        <p:txBody>
          <a:bodyPr anchorCtr="0" anchor="t" bIns="91425" lIns="91425" spcFirstLastPara="1" rIns="91425" wrap="square" tIns="91425">
            <a:spAutoFit/>
          </a:bodyPr>
          <a:lstStyle/>
          <a:p>
            <a:pPr indent="-311150" lvl="0" marL="457200" rtl="0" algn="l">
              <a:spcBef>
                <a:spcPts val="0"/>
              </a:spcBef>
              <a:spcAft>
                <a:spcPts val="0"/>
              </a:spcAft>
              <a:buClr>
                <a:srgbClr val="38761D"/>
              </a:buClr>
              <a:buSzPts val="1300"/>
              <a:buFont typeface="Raleway"/>
              <a:buChar char="●"/>
            </a:pPr>
            <a:r>
              <a:rPr b="1" lang="en-GB" sz="1300">
                <a:solidFill>
                  <a:srgbClr val="38761D"/>
                </a:solidFill>
                <a:latin typeface="Raleway"/>
                <a:ea typeface="Raleway"/>
                <a:cs typeface="Raleway"/>
                <a:sym typeface="Raleway"/>
              </a:rPr>
              <a:t>Local Authority Children’s Social Care</a:t>
            </a:r>
            <a:endParaRPr b="1" sz="1300">
              <a:solidFill>
                <a:srgbClr val="38761D"/>
              </a:solidFill>
              <a:latin typeface="Raleway"/>
              <a:ea typeface="Raleway"/>
              <a:cs typeface="Raleway"/>
              <a:sym typeface="Raleway"/>
            </a:endParaRPr>
          </a:p>
          <a:p>
            <a:pPr indent="0" lvl="0" marL="457200" rtl="0" algn="l">
              <a:spcBef>
                <a:spcPts val="0"/>
              </a:spcBef>
              <a:spcAft>
                <a:spcPts val="0"/>
              </a:spcAft>
              <a:buNone/>
            </a:pPr>
            <a:r>
              <a:t/>
            </a:r>
            <a:endParaRPr b="1" sz="1300">
              <a:solidFill>
                <a:srgbClr val="38761D"/>
              </a:solidFill>
              <a:latin typeface="Raleway"/>
              <a:ea typeface="Raleway"/>
              <a:cs typeface="Raleway"/>
              <a:sym typeface="Raleway"/>
            </a:endParaRPr>
          </a:p>
          <a:p>
            <a:pPr indent="-311150" lvl="0" marL="457200" rtl="0" algn="l">
              <a:spcBef>
                <a:spcPts val="0"/>
              </a:spcBef>
              <a:spcAft>
                <a:spcPts val="0"/>
              </a:spcAft>
              <a:buClr>
                <a:srgbClr val="0070C0"/>
              </a:buClr>
              <a:buSzPts val="1300"/>
              <a:buFont typeface="Raleway"/>
              <a:buChar char="●"/>
            </a:pPr>
            <a:r>
              <a:rPr b="1" lang="en-GB" sz="1300">
                <a:solidFill>
                  <a:srgbClr val="0070C0"/>
                </a:solidFill>
                <a:latin typeface="Raleway"/>
                <a:ea typeface="Raleway"/>
                <a:cs typeface="Raleway"/>
                <a:sym typeface="Raleway"/>
              </a:rPr>
              <a:t>SEND EH </a:t>
            </a:r>
            <a:r>
              <a:rPr b="1" lang="en-GB" sz="1300">
                <a:solidFill>
                  <a:srgbClr val="0070C0"/>
                </a:solidFill>
                <a:latin typeface="Raleway"/>
                <a:ea typeface="Raleway"/>
                <a:cs typeface="Raleway"/>
                <a:sym typeface="Raleway"/>
              </a:rPr>
              <a:t>services</a:t>
            </a:r>
            <a:endParaRPr b="1" sz="1300">
              <a:solidFill>
                <a:srgbClr val="0070C0"/>
              </a:solidFill>
              <a:latin typeface="Raleway"/>
              <a:ea typeface="Raleway"/>
              <a:cs typeface="Raleway"/>
              <a:sym typeface="Raleway"/>
            </a:endParaRPr>
          </a:p>
          <a:p>
            <a:pPr indent="0" lvl="0" marL="457200" rtl="0" algn="l">
              <a:spcBef>
                <a:spcPts val="0"/>
              </a:spcBef>
              <a:spcAft>
                <a:spcPts val="0"/>
              </a:spcAft>
              <a:buNone/>
            </a:pPr>
            <a:r>
              <a:t/>
            </a:r>
            <a:endParaRPr b="1" sz="1300">
              <a:solidFill>
                <a:srgbClr val="0070C0"/>
              </a:solidFill>
              <a:latin typeface="Raleway"/>
              <a:ea typeface="Raleway"/>
              <a:cs typeface="Raleway"/>
              <a:sym typeface="Raleway"/>
            </a:endParaRPr>
          </a:p>
          <a:p>
            <a:pPr indent="-311150" lvl="0" marL="457200" rtl="0" algn="l">
              <a:spcBef>
                <a:spcPts val="0"/>
              </a:spcBef>
              <a:spcAft>
                <a:spcPts val="0"/>
              </a:spcAft>
              <a:buClr>
                <a:srgbClr val="FFA300"/>
              </a:buClr>
              <a:buSzPts val="1300"/>
              <a:buFont typeface="Raleway"/>
              <a:buChar char="●"/>
            </a:pPr>
            <a:r>
              <a:rPr b="1" lang="en-GB" sz="1300">
                <a:solidFill>
                  <a:srgbClr val="FFA300"/>
                </a:solidFill>
                <a:latin typeface="Raleway"/>
                <a:ea typeface="Raleway"/>
                <a:cs typeface="Raleway"/>
                <a:sym typeface="Raleway"/>
              </a:rPr>
              <a:t>Targeted Youth Support</a:t>
            </a:r>
            <a:endParaRPr b="1" sz="1300">
              <a:solidFill>
                <a:srgbClr val="FFA300"/>
              </a:solidFill>
              <a:latin typeface="Raleway"/>
              <a:ea typeface="Raleway"/>
              <a:cs typeface="Raleway"/>
              <a:sym typeface="Raleway"/>
            </a:endParaRPr>
          </a:p>
          <a:p>
            <a:pPr indent="-311150" lvl="0" marL="457200" rtl="0" algn="l">
              <a:spcBef>
                <a:spcPts val="0"/>
              </a:spcBef>
              <a:spcAft>
                <a:spcPts val="0"/>
              </a:spcAft>
              <a:buClr>
                <a:srgbClr val="FFA300"/>
              </a:buClr>
              <a:buSzPts val="1300"/>
              <a:buFont typeface="Raleway"/>
              <a:buChar char="●"/>
            </a:pPr>
            <a:r>
              <a:rPr b="1" lang="en-GB" sz="1300">
                <a:solidFill>
                  <a:srgbClr val="FFA300"/>
                </a:solidFill>
                <a:latin typeface="Raleway"/>
                <a:ea typeface="Raleway"/>
                <a:cs typeface="Raleway"/>
                <a:sym typeface="Raleway"/>
              </a:rPr>
              <a:t>Family Support for younger children</a:t>
            </a:r>
            <a:endParaRPr b="1" sz="1300">
              <a:solidFill>
                <a:srgbClr val="FFA300"/>
              </a:solidFill>
              <a:latin typeface="Raleway"/>
              <a:ea typeface="Raleway"/>
              <a:cs typeface="Raleway"/>
              <a:sym typeface="Raleway"/>
            </a:endParaRPr>
          </a:p>
          <a:p>
            <a:pPr indent="-311150" lvl="0" marL="457200" rtl="0" algn="l">
              <a:spcBef>
                <a:spcPts val="0"/>
              </a:spcBef>
              <a:spcAft>
                <a:spcPts val="0"/>
              </a:spcAft>
              <a:buClr>
                <a:srgbClr val="FFA300"/>
              </a:buClr>
              <a:buSzPts val="1300"/>
              <a:buFont typeface="Raleway"/>
              <a:buChar char="●"/>
            </a:pPr>
            <a:r>
              <a:rPr b="1" lang="en-GB" sz="1300">
                <a:solidFill>
                  <a:srgbClr val="FFA300"/>
                </a:solidFill>
                <a:latin typeface="Raleway"/>
                <a:ea typeface="Raleway"/>
                <a:cs typeface="Raleway"/>
                <a:sym typeface="Raleway"/>
              </a:rPr>
              <a:t>Family Support for older children</a:t>
            </a:r>
            <a:endParaRPr b="1" sz="1300">
              <a:solidFill>
                <a:srgbClr val="FFA300"/>
              </a:solidFill>
              <a:latin typeface="Raleway"/>
              <a:ea typeface="Raleway"/>
              <a:cs typeface="Raleway"/>
              <a:sym typeface="Raleway"/>
            </a:endParaRPr>
          </a:p>
          <a:p>
            <a:pPr indent="-311150" lvl="0" marL="457200" rtl="0" algn="l">
              <a:spcBef>
                <a:spcPts val="0"/>
              </a:spcBef>
              <a:spcAft>
                <a:spcPts val="0"/>
              </a:spcAft>
              <a:buClr>
                <a:srgbClr val="FFA300"/>
              </a:buClr>
              <a:buSzPts val="1300"/>
              <a:buFont typeface="Raleway"/>
              <a:buChar char="●"/>
            </a:pPr>
            <a:r>
              <a:rPr b="1" lang="en-GB" sz="1300">
                <a:solidFill>
                  <a:srgbClr val="FFA300"/>
                </a:solidFill>
                <a:latin typeface="Raleway"/>
                <a:ea typeface="Raleway"/>
                <a:cs typeface="Raleway"/>
                <a:sym typeface="Raleway"/>
              </a:rPr>
              <a:t>Education early help services</a:t>
            </a:r>
            <a:endParaRPr b="1" sz="1300">
              <a:solidFill>
                <a:srgbClr val="FFA300"/>
              </a:solidFill>
              <a:latin typeface="Raleway"/>
              <a:ea typeface="Raleway"/>
              <a:cs typeface="Raleway"/>
              <a:sym typeface="Raleway"/>
            </a:endParaRPr>
          </a:p>
          <a:p>
            <a:pPr indent="0" lvl="0" marL="457200" rtl="0" algn="l">
              <a:spcBef>
                <a:spcPts val="0"/>
              </a:spcBef>
              <a:spcAft>
                <a:spcPts val="0"/>
              </a:spcAft>
              <a:buNone/>
            </a:pPr>
            <a:r>
              <a:t/>
            </a:r>
            <a:endParaRPr b="1" sz="1300">
              <a:solidFill>
                <a:srgbClr val="FFA300"/>
              </a:solidFill>
              <a:latin typeface="Raleway"/>
              <a:ea typeface="Raleway"/>
              <a:cs typeface="Raleway"/>
              <a:sym typeface="Raleway"/>
            </a:endParaRPr>
          </a:p>
          <a:p>
            <a:pPr indent="-311150" lvl="0" marL="457200" rtl="0" algn="l">
              <a:spcBef>
                <a:spcPts val="0"/>
              </a:spcBef>
              <a:spcAft>
                <a:spcPts val="0"/>
              </a:spcAft>
              <a:buClr>
                <a:schemeClr val="accent5"/>
              </a:buClr>
              <a:buSzPts val="1300"/>
              <a:buFont typeface="Raleway"/>
              <a:buChar char="●"/>
            </a:pPr>
            <a:r>
              <a:rPr b="1" lang="en-GB" sz="1300">
                <a:solidFill>
                  <a:schemeClr val="accent5"/>
                </a:solidFill>
                <a:latin typeface="Raleway"/>
                <a:ea typeface="Raleway"/>
                <a:cs typeface="Raleway"/>
                <a:sym typeface="Raleway"/>
              </a:rPr>
              <a:t>Universal services</a:t>
            </a:r>
            <a:endParaRPr b="1" sz="1300">
              <a:solidFill>
                <a:schemeClr val="accent5"/>
              </a:solidFill>
              <a:latin typeface="Raleway"/>
              <a:ea typeface="Raleway"/>
              <a:cs typeface="Raleway"/>
              <a:sym typeface="Raleway"/>
            </a:endParaRPr>
          </a:p>
        </p:txBody>
      </p:sp>
      <p:cxnSp>
        <p:nvCxnSpPr>
          <p:cNvPr id="107" name="Google Shape;107;p18"/>
          <p:cNvCxnSpPr>
            <a:stCxn id="104" idx="6"/>
          </p:cNvCxnSpPr>
          <p:nvPr/>
        </p:nvCxnSpPr>
        <p:spPr>
          <a:xfrm flipH="1" rot="10800000">
            <a:off x="3799975" y="1336625"/>
            <a:ext cx="2491200" cy="1467900"/>
          </a:xfrm>
          <a:prstGeom prst="curvedConnector3">
            <a:avLst>
              <a:gd fmla="val 50000" name="adj1"/>
            </a:avLst>
          </a:prstGeom>
          <a:noFill/>
          <a:ln cap="flat" cmpd="sng" w="19050">
            <a:solidFill>
              <a:srgbClr val="38761D"/>
            </a:solidFill>
            <a:prstDash val="solid"/>
            <a:round/>
            <a:headEnd len="med" w="med" type="none"/>
            <a:tailEnd len="med" w="med" type="triangle"/>
          </a:ln>
        </p:spPr>
      </p:cxnSp>
      <p:cxnSp>
        <p:nvCxnSpPr>
          <p:cNvPr id="108" name="Google Shape;108;p18"/>
          <p:cNvCxnSpPr>
            <a:stCxn id="104" idx="6"/>
          </p:cNvCxnSpPr>
          <p:nvPr/>
        </p:nvCxnSpPr>
        <p:spPr>
          <a:xfrm flipH="1" rot="10800000">
            <a:off x="3799975" y="2018525"/>
            <a:ext cx="2416800" cy="786000"/>
          </a:xfrm>
          <a:prstGeom prst="curvedConnector3">
            <a:avLst>
              <a:gd fmla="val 50000" name="adj1"/>
            </a:avLst>
          </a:prstGeom>
          <a:noFill/>
          <a:ln cap="flat" cmpd="sng" w="19050">
            <a:solidFill>
              <a:srgbClr val="0B5394"/>
            </a:solidFill>
            <a:prstDash val="solid"/>
            <a:round/>
            <a:headEnd len="med" w="med" type="none"/>
            <a:tailEnd len="med" w="med" type="triangle"/>
          </a:ln>
        </p:spPr>
      </p:cxnSp>
      <p:cxnSp>
        <p:nvCxnSpPr>
          <p:cNvPr id="109" name="Google Shape;109;p18"/>
          <p:cNvCxnSpPr>
            <a:stCxn id="104" idx="6"/>
          </p:cNvCxnSpPr>
          <p:nvPr/>
        </p:nvCxnSpPr>
        <p:spPr>
          <a:xfrm>
            <a:off x="3799975" y="2804525"/>
            <a:ext cx="2503500" cy="366600"/>
          </a:xfrm>
          <a:prstGeom prst="curvedConnector3">
            <a:avLst>
              <a:gd fmla="val 50000" name="adj1"/>
            </a:avLst>
          </a:prstGeom>
          <a:noFill/>
          <a:ln cap="flat" cmpd="sng" w="19050">
            <a:solidFill>
              <a:srgbClr val="FF9900"/>
            </a:solidFill>
            <a:prstDash val="solid"/>
            <a:round/>
            <a:headEnd len="med" w="med" type="none"/>
            <a:tailEnd len="med" w="med" type="triangle"/>
          </a:ln>
        </p:spPr>
      </p:cxnSp>
      <p:cxnSp>
        <p:nvCxnSpPr>
          <p:cNvPr id="110" name="Google Shape;110;p18"/>
          <p:cNvCxnSpPr>
            <a:stCxn id="104" idx="6"/>
          </p:cNvCxnSpPr>
          <p:nvPr/>
        </p:nvCxnSpPr>
        <p:spPr>
          <a:xfrm>
            <a:off x="3799975" y="2804525"/>
            <a:ext cx="2627400" cy="874800"/>
          </a:xfrm>
          <a:prstGeom prst="curvedConnector3">
            <a:avLst>
              <a:gd fmla="val 50000" name="adj1"/>
            </a:avLst>
          </a:prstGeom>
          <a:noFill/>
          <a:ln cap="flat" cmpd="sng" w="19050">
            <a:solidFill>
              <a:srgbClr val="69ACC6"/>
            </a:solidFill>
            <a:prstDash val="solid"/>
            <a:round/>
            <a:headEnd len="med" w="med" type="none"/>
            <a:tailEnd len="med" w="med" type="triangle"/>
          </a:ln>
        </p:spPr>
      </p:cxnSp>
      <p:sp>
        <p:nvSpPr>
          <p:cNvPr id="111" name="Google Shape;111;p18"/>
          <p:cNvSpPr txBox="1"/>
          <p:nvPr/>
        </p:nvSpPr>
        <p:spPr>
          <a:xfrm>
            <a:off x="4699625" y="3907975"/>
            <a:ext cx="1827000" cy="7389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latin typeface="Raleway"/>
                <a:ea typeface="Raleway"/>
                <a:cs typeface="Raleway"/>
                <a:sym typeface="Raleway"/>
              </a:rPr>
              <a:t>Consistent timescales, processes and standards</a:t>
            </a:r>
            <a:endParaRPr>
              <a:latin typeface="Raleway"/>
              <a:ea typeface="Raleway"/>
              <a:cs typeface="Raleway"/>
              <a:sym typeface="Raleway"/>
            </a:endParaRPr>
          </a:p>
        </p:txBody>
      </p:sp>
      <p:sp>
        <p:nvSpPr>
          <p:cNvPr id="112" name="Google Shape;112;p18"/>
          <p:cNvSpPr txBox="1"/>
          <p:nvPr/>
        </p:nvSpPr>
        <p:spPr>
          <a:xfrm>
            <a:off x="6985475" y="410850"/>
            <a:ext cx="1770600" cy="6927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100">
                <a:solidFill>
                  <a:schemeClr val="dk2"/>
                </a:solidFill>
                <a:latin typeface="Raleway"/>
                <a:ea typeface="Raleway"/>
                <a:cs typeface="Raleway"/>
                <a:sym typeface="Raleway"/>
              </a:rPr>
              <a:t>Updated process for when a child’s level of need changes. </a:t>
            </a:r>
            <a:endParaRPr sz="1100">
              <a:solidFill>
                <a:schemeClr val="dk2"/>
              </a:solidFill>
              <a:latin typeface="Raleway"/>
              <a:ea typeface="Raleway"/>
              <a:cs typeface="Raleway"/>
              <a:sym typeface="Raleway"/>
            </a:endParaRPr>
          </a:p>
        </p:txBody>
      </p:sp>
      <p:pic>
        <p:nvPicPr>
          <p:cNvPr id="113" name="Google Shape;113;p18"/>
          <p:cNvPicPr preferRelativeResize="0"/>
          <p:nvPr/>
        </p:nvPicPr>
        <p:blipFill>
          <a:blip r:embed="rId6">
            <a:alphaModFix/>
          </a:blip>
          <a:stretch>
            <a:fillRect/>
          </a:stretch>
        </p:blipFill>
        <p:spPr>
          <a:xfrm>
            <a:off x="7208950" y="4602409"/>
            <a:ext cx="1547150" cy="41089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p:nvPr/>
        </p:nvSpPr>
        <p:spPr>
          <a:xfrm>
            <a:off x="0" y="0"/>
            <a:ext cx="9144000" cy="5143500"/>
          </a:xfrm>
          <a:prstGeom prst="rect">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9"/>
          <p:cNvSpPr txBox="1"/>
          <p:nvPr>
            <p:ph idx="1" type="body"/>
          </p:nvPr>
        </p:nvSpPr>
        <p:spPr>
          <a:xfrm>
            <a:off x="234300" y="1017725"/>
            <a:ext cx="8675400" cy="3865500"/>
          </a:xfrm>
          <a:prstGeom prst="rect">
            <a:avLst/>
          </a:prstGeom>
        </p:spPr>
        <p:txBody>
          <a:bodyPr anchorCtr="0" anchor="t" bIns="91425" lIns="91425" spcFirstLastPara="1" rIns="91425" wrap="square" tIns="91425">
            <a:normAutofit/>
          </a:bodyPr>
          <a:lstStyle/>
          <a:p>
            <a:pPr indent="-298450" lvl="0" marL="457200" rtl="0" algn="l">
              <a:spcBef>
                <a:spcPts val="0"/>
              </a:spcBef>
              <a:spcAft>
                <a:spcPts val="0"/>
              </a:spcAft>
              <a:buClr>
                <a:srgbClr val="000000"/>
              </a:buClr>
              <a:buSzPts val="1100"/>
              <a:buFont typeface="Montserrat"/>
              <a:buChar char="●"/>
            </a:pPr>
            <a:r>
              <a:rPr lang="en-GB" sz="1100">
                <a:solidFill>
                  <a:srgbClr val="000000"/>
                </a:solidFill>
                <a:latin typeface="Montserrat"/>
                <a:ea typeface="Montserrat"/>
                <a:cs typeface="Montserrat"/>
                <a:sym typeface="Montserrat"/>
              </a:rPr>
              <a:t>Ongoing </a:t>
            </a:r>
            <a:r>
              <a:rPr lang="en-GB" sz="1100">
                <a:solidFill>
                  <a:schemeClr val="dk1"/>
                </a:solidFill>
                <a:latin typeface="Montserrat"/>
                <a:ea typeface="Montserrat"/>
                <a:cs typeface="Montserrat"/>
                <a:sym typeface="Montserrat"/>
              </a:rPr>
              <a:t>development of</a:t>
            </a:r>
            <a:r>
              <a:rPr b="1" lang="en-GB" sz="1100">
                <a:solidFill>
                  <a:schemeClr val="dk1"/>
                </a:solidFill>
                <a:latin typeface="Montserrat"/>
                <a:ea typeface="Montserrat"/>
                <a:cs typeface="Montserrat"/>
                <a:sym typeface="Montserrat"/>
              </a:rPr>
              <a:t> ‘children &amp; family hubs’ </a:t>
            </a:r>
            <a:r>
              <a:rPr lang="en-GB" sz="1100">
                <a:solidFill>
                  <a:schemeClr val="dk1"/>
                </a:solidFill>
                <a:latin typeface="Montserrat"/>
                <a:ea typeface="Montserrat"/>
                <a:cs typeface="Montserrat"/>
                <a:sym typeface="Montserrat"/>
              </a:rPr>
              <a:t>through key workstreams, linked to the Early Years strategy.</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GB" sz="1100">
                <a:solidFill>
                  <a:srgbClr val="000000"/>
                </a:solidFill>
                <a:latin typeface="Montserrat"/>
                <a:ea typeface="Montserrat"/>
                <a:cs typeface="Montserrat"/>
                <a:sym typeface="Montserrat"/>
              </a:rPr>
              <a:t>The Family Support Service and Family Support delivered through MAT and targeted Young Hackney Units shift to delivery on a </a:t>
            </a:r>
            <a:r>
              <a:rPr b="1" lang="en-GB" sz="1100">
                <a:solidFill>
                  <a:srgbClr val="000000"/>
                </a:solidFill>
                <a:latin typeface="Montserrat"/>
                <a:ea typeface="Montserrat"/>
                <a:cs typeface="Montserrat"/>
                <a:sym typeface="Montserrat"/>
              </a:rPr>
              <a:t>locality basis</a:t>
            </a:r>
            <a:r>
              <a:rPr lang="en-GB" sz="1100">
                <a:solidFill>
                  <a:srgbClr val="000000"/>
                </a:solidFill>
                <a:latin typeface="Montserrat"/>
                <a:ea typeface="Montserrat"/>
                <a:cs typeface="Montserrat"/>
                <a:sym typeface="Montserrat"/>
              </a:rPr>
              <a:t>.</a:t>
            </a:r>
            <a:endParaRPr sz="1100">
              <a:solidFill>
                <a:srgbClr val="000000"/>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b="1" lang="en-GB" sz="1100">
                <a:solidFill>
                  <a:schemeClr val="dk1"/>
                </a:solidFill>
                <a:latin typeface="Montserrat"/>
                <a:ea typeface="Montserrat"/>
                <a:cs typeface="Montserrat"/>
                <a:sym typeface="Montserrat"/>
              </a:rPr>
              <a:t>Multi-agency Early Help Strategy</a:t>
            </a:r>
            <a:r>
              <a:rPr lang="en-GB" sz="1100">
                <a:solidFill>
                  <a:schemeClr val="dk1"/>
                </a:solidFill>
                <a:latin typeface="Montserrat"/>
                <a:ea typeface="Montserrat"/>
                <a:cs typeface="Montserrat"/>
                <a:sym typeface="Montserrat"/>
              </a:rPr>
              <a:t> developed through engagement with partners (including schools, health, police and the Community and Voluntary Sector), led and agreed by an Early Help Partnership Strategic Group - ensuring shared responsibility for the delivery of Early Help.</a:t>
            </a:r>
            <a:endParaRPr sz="1100">
              <a:solidFill>
                <a:schemeClr val="dk1"/>
              </a:solidFill>
              <a:latin typeface="Montserrat"/>
              <a:ea typeface="Montserrat"/>
              <a:cs typeface="Montserrat"/>
              <a:sym typeface="Montserrat"/>
            </a:endParaRPr>
          </a:p>
          <a:p>
            <a:pPr indent="-298450" lvl="0" marL="457200" rtl="0" algn="l">
              <a:spcBef>
                <a:spcPts val="1000"/>
              </a:spcBef>
              <a:spcAft>
                <a:spcPts val="0"/>
              </a:spcAft>
              <a:buClr>
                <a:schemeClr val="dk1"/>
              </a:buClr>
              <a:buSzPts val="1100"/>
              <a:buFont typeface="Montserrat"/>
              <a:buChar char="●"/>
            </a:pPr>
            <a:r>
              <a:rPr lang="en-GB" sz="1100">
                <a:solidFill>
                  <a:schemeClr val="dk1"/>
                </a:solidFill>
                <a:latin typeface="Montserrat"/>
                <a:ea typeface="Montserrat"/>
                <a:cs typeface="Montserrat"/>
                <a:sym typeface="Montserrat"/>
              </a:rPr>
              <a:t>Regular partnership </a:t>
            </a:r>
            <a:r>
              <a:rPr b="1" lang="en-GB" sz="1100">
                <a:solidFill>
                  <a:schemeClr val="dk1"/>
                </a:solidFill>
                <a:latin typeface="Montserrat"/>
                <a:ea typeface="Montserrat"/>
                <a:cs typeface="Montserrat"/>
                <a:sym typeface="Montserrat"/>
              </a:rPr>
              <a:t>review of performance and quality assurance</a:t>
            </a:r>
            <a:r>
              <a:rPr lang="en-GB" sz="1100">
                <a:solidFill>
                  <a:schemeClr val="dk1"/>
                </a:solidFill>
                <a:latin typeface="Montserrat"/>
                <a:ea typeface="Montserrat"/>
                <a:cs typeface="Montserrat"/>
                <a:sym typeface="Montserrat"/>
              </a:rPr>
              <a:t> of Early Help by the Strategic Group</a:t>
            </a:r>
            <a:endParaRPr sz="1100">
              <a:solidFill>
                <a:schemeClr val="dk1"/>
              </a:solidFill>
              <a:latin typeface="Montserrat"/>
              <a:ea typeface="Montserrat"/>
              <a:cs typeface="Montserrat"/>
              <a:sym typeface="Montserrat"/>
            </a:endParaRPr>
          </a:p>
          <a:p>
            <a:pPr indent="-298450" lvl="0" marL="457200" rtl="0" algn="l">
              <a:spcBef>
                <a:spcPts val="1000"/>
              </a:spcBef>
              <a:spcAft>
                <a:spcPts val="0"/>
              </a:spcAft>
              <a:buClr>
                <a:schemeClr val="dk1"/>
              </a:buClr>
              <a:buSzPts val="1100"/>
              <a:buFont typeface="Montserrat"/>
              <a:buChar char="●"/>
            </a:pPr>
            <a:r>
              <a:rPr b="1" lang="en-GB" sz="1100">
                <a:solidFill>
                  <a:schemeClr val="dk1"/>
                </a:solidFill>
                <a:latin typeface="Montserrat"/>
                <a:ea typeface="Montserrat"/>
                <a:cs typeface="Montserrat"/>
                <a:sym typeface="Montserrat"/>
              </a:rPr>
              <a:t>Recommissioning of Early Help</a:t>
            </a:r>
            <a:r>
              <a:rPr lang="en-GB" sz="1100">
                <a:solidFill>
                  <a:schemeClr val="dk1"/>
                </a:solidFill>
                <a:latin typeface="Montserrat"/>
                <a:ea typeface="Montserrat"/>
                <a:cs typeface="Montserrat"/>
                <a:sym typeface="Montserrat"/>
              </a:rPr>
              <a:t>, delivered in-line with a shared evidence-base and framework.</a:t>
            </a:r>
            <a:endParaRPr sz="1100">
              <a:solidFill>
                <a:schemeClr val="dk1"/>
              </a:solidFill>
              <a:latin typeface="Montserrat"/>
              <a:ea typeface="Montserrat"/>
              <a:cs typeface="Montserrat"/>
              <a:sym typeface="Montserrat"/>
            </a:endParaRPr>
          </a:p>
          <a:p>
            <a:pPr indent="-298450" lvl="0" marL="457200" rtl="0" algn="l">
              <a:spcBef>
                <a:spcPts val="1000"/>
              </a:spcBef>
              <a:spcAft>
                <a:spcPts val="0"/>
              </a:spcAft>
              <a:buClr>
                <a:schemeClr val="dk1"/>
              </a:buClr>
              <a:buSzPts val="1100"/>
              <a:buFont typeface="Montserrat"/>
              <a:buChar char="●"/>
            </a:pPr>
            <a:r>
              <a:rPr b="1" lang="en-GB" sz="1100">
                <a:solidFill>
                  <a:schemeClr val="dk1"/>
                </a:solidFill>
                <a:latin typeface="Montserrat"/>
                <a:ea typeface="Montserrat"/>
                <a:cs typeface="Montserrat"/>
                <a:sym typeface="Montserrat"/>
              </a:rPr>
              <a:t>Ongoing co-production of service improvements</a:t>
            </a:r>
            <a:r>
              <a:rPr lang="en-GB" sz="1100">
                <a:solidFill>
                  <a:schemeClr val="dk1"/>
                </a:solidFill>
                <a:latin typeface="Montserrat"/>
                <a:ea typeface="Montserrat"/>
                <a:cs typeface="Montserrat"/>
                <a:sym typeface="Montserrat"/>
              </a:rPr>
              <a:t>, working with families to understand how we can continue to shape how Early Help services work with families.</a:t>
            </a:r>
            <a:endParaRPr sz="1100">
              <a:solidFill>
                <a:schemeClr val="dk1"/>
              </a:solidFill>
              <a:latin typeface="Montserrat"/>
              <a:ea typeface="Montserrat"/>
              <a:cs typeface="Montserrat"/>
              <a:sym typeface="Montserrat"/>
            </a:endParaRPr>
          </a:p>
          <a:p>
            <a:pPr indent="-298450" lvl="0" marL="457200" rtl="0" algn="l">
              <a:spcBef>
                <a:spcPts val="1000"/>
              </a:spcBef>
              <a:spcAft>
                <a:spcPts val="1000"/>
              </a:spcAft>
              <a:buClr>
                <a:schemeClr val="dk1"/>
              </a:buClr>
              <a:buSzPts val="1100"/>
              <a:buFont typeface="Montserrat"/>
              <a:buChar char="●"/>
            </a:pPr>
            <a:r>
              <a:rPr lang="en-GB" sz="1100">
                <a:solidFill>
                  <a:schemeClr val="dk1"/>
                </a:solidFill>
                <a:latin typeface="Montserrat"/>
                <a:ea typeface="Montserrat"/>
                <a:cs typeface="Montserrat"/>
                <a:sym typeface="Montserrat"/>
              </a:rPr>
              <a:t>Ongoing </a:t>
            </a:r>
            <a:r>
              <a:rPr b="1" lang="en-GB" sz="1100">
                <a:solidFill>
                  <a:schemeClr val="dk1"/>
                </a:solidFill>
                <a:latin typeface="Montserrat"/>
                <a:ea typeface="Montserrat"/>
                <a:cs typeface="Montserrat"/>
                <a:sym typeface="Montserrat"/>
              </a:rPr>
              <a:t>delivery of actions identified, to embed anti-racist practice</a:t>
            </a:r>
            <a:r>
              <a:rPr lang="en-GB" sz="1100">
                <a:solidFill>
                  <a:schemeClr val="dk1"/>
                </a:solidFill>
                <a:latin typeface="Montserrat"/>
                <a:ea typeface="Montserrat"/>
                <a:cs typeface="Montserrat"/>
                <a:sym typeface="Montserrat"/>
              </a:rPr>
              <a:t> in Early Help services.</a:t>
            </a:r>
            <a:endParaRPr sz="1100">
              <a:solidFill>
                <a:schemeClr val="dk1"/>
              </a:solidFill>
              <a:latin typeface="Montserrat"/>
              <a:ea typeface="Montserrat"/>
              <a:cs typeface="Montserrat"/>
              <a:sym typeface="Montserrat"/>
            </a:endParaRPr>
          </a:p>
        </p:txBody>
      </p:sp>
      <p:sp>
        <p:nvSpPr>
          <p:cNvPr id="120" name="Google Shape;120;p19"/>
          <p:cNvSpPr txBox="1"/>
          <p:nvPr>
            <p:ph type="title"/>
          </p:nvPr>
        </p:nvSpPr>
        <p:spPr>
          <a:xfrm>
            <a:off x="311700" y="245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2911">
                <a:solidFill>
                  <a:schemeClr val="lt1"/>
                </a:solidFill>
                <a:latin typeface="Montserrat"/>
                <a:ea typeface="Montserrat"/>
                <a:cs typeface="Montserrat"/>
                <a:sym typeface="Montserrat"/>
              </a:rPr>
              <a:t>Moving forward</a:t>
            </a:r>
            <a:endParaRPr b="1" sz="2911">
              <a:solidFill>
                <a:schemeClr val="lt1"/>
              </a:solidFill>
              <a:latin typeface="Montserrat"/>
              <a:ea typeface="Montserrat"/>
              <a:cs typeface="Montserrat"/>
              <a:sym typeface="Montserrat"/>
            </a:endParaRPr>
          </a:p>
          <a:p>
            <a:pPr indent="0" lvl="0" marL="0" rtl="0" algn="l">
              <a:spcBef>
                <a:spcPts val="0"/>
              </a:spcBef>
              <a:spcAft>
                <a:spcPts val="0"/>
              </a:spcAft>
              <a:buNone/>
            </a:pPr>
            <a:r>
              <a:rPr b="1" lang="en-GB" sz="2100">
                <a:latin typeface="Montserrat"/>
                <a:ea typeface="Montserrat"/>
                <a:cs typeface="Montserrat"/>
                <a:sym typeface="Montserrat"/>
              </a:rPr>
              <a:t>Summary of medium to long</a:t>
            </a:r>
            <a:r>
              <a:rPr b="1" lang="en-GB" sz="2100">
                <a:latin typeface="Montserrat"/>
                <a:ea typeface="Montserrat"/>
                <a:cs typeface="Montserrat"/>
                <a:sym typeface="Montserrat"/>
              </a:rPr>
              <a:t>-term changes</a:t>
            </a:r>
            <a:endParaRPr sz="2466"/>
          </a:p>
        </p:txBody>
      </p:sp>
      <p:pic>
        <p:nvPicPr>
          <p:cNvPr id="121" name="Google Shape;121;p19"/>
          <p:cNvPicPr preferRelativeResize="0"/>
          <p:nvPr/>
        </p:nvPicPr>
        <p:blipFill>
          <a:blip r:embed="rId3">
            <a:alphaModFix/>
          </a:blip>
          <a:stretch>
            <a:fillRect/>
          </a:stretch>
        </p:blipFill>
        <p:spPr>
          <a:xfrm>
            <a:off x="7208950" y="4602409"/>
            <a:ext cx="1547150" cy="410891"/>
          </a:xfrm>
          <a:prstGeom prst="rect">
            <a:avLst/>
          </a:prstGeom>
          <a:noFill/>
          <a:ln>
            <a:noFill/>
          </a:ln>
        </p:spPr>
      </p:pic>
      <p:pic>
        <p:nvPicPr>
          <p:cNvPr id="122" name="Google Shape;122;p19"/>
          <p:cNvPicPr preferRelativeResize="0"/>
          <p:nvPr/>
        </p:nvPicPr>
        <p:blipFill>
          <a:blip r:embed="rId4">
            <a:alphaModFix/>
          </a:blip>
          <a:stretch>
            <a:fillRect/>
          </a:stretch>
        </p:blipFill>
        <p:spPr>
          <a:xfrm>
            <a:off x="497600" y="4708500"/>
            <a:ext cx="2374425" cy="224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2092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688">
                <a:solidFill>
                  <a:srgbClr val="FFA300"/>
                </a:solidFill>
                <a:highlight>
                  <a:schemeClr val="lt1"/>
                </a:highlight>
                <a:latin typeface="Montserrat"/>
                <a:ea typeface="Montserrat"/>
                <a:cs typeface="Montserrat"/>
                <a:sym typeface="Montserrat"/>
              </a:rPr>
              <a:t>Thank you</a:t>
            </a:r>
            <a:endParaRPr b="1" sz="3688">
              <a:solidFill>
                <a:srgbClr val="FFA300"/>
              </a:solidFill>
              <a:highlight>
                <a:schemeClr val="lt1"/>
              </a:highlight>
              <a:latin typeface="Montserrat"/>
              <a:ea typeface="Montserrat"/>
              <a:cs typeface="Montserrat"/>
              <a:sym typeface="Montserrat"/>
            </a:endParaRPr>
          </a:p>
          <a:p>
            <a:pPr indent="0" lvl="0" marL="0" rtl="0" algn="l">
              <a:spcBef>
                <a:spcPts val="0"/>
              </a:spcBef>
              <a:spcAft>
                <a:spcPts val="0"/>
              </a:spcAft>
              <a:buNone/>
            </a:pPr>
            <a:r>
              <a:rPr lang="en-GB" sz="2077">
                <a:latin typeface="Montserrat"/>
                <a:ea typeface="Montserrat"/>
                <a:cs typeface="Montserrat"/>
                <a:sym typeface="Montserrat"/>
              </a:rPr>
              <a:t>robbie.wilson@hackney.gov.uk</a:t>
            </a:r>
            <a:endParaRPr sz="2077">
              <a:latin typeface="Montserrat"/>
              <a:ea typeface="Montserrat"/>
              <a:cs typeface="Montserrat"/>
              <a:sym typeface="Montserrat"/>
            </a:endParaRPr>
          </a:p>
          <a:p>
            <a:pPr indent="0" lvl="0" marL="0" rtl="0" algn="l">
              <a:spcBef>
                <a:spcPts val="0"/>
              </a:spcBef>
              <a:spcAft>
                <a:spcPts val="0"/>
              </a:spcAft>
              <a:buNone/>
            </a:pPr>
            <a:r>
              <a:t/>
            </a:r>
            <a:endParaRPr b="1" sz="2000">
              <a:solidFill>
                <a:schemeClr val="dk2"/>
              </a:solidFill>
              <a:latin typeface="Montserrat"/>
              <a:ea typeface="Montserrat"/>
              <a:cs typeface="Montserrat"/>
              <a:sym typeface="Montserrat"/>
            </a:endParaRPr>
          </a:p>
          <a:p>
            <a:pPr indent="0" lvl="0" marL="0" rtl="0" algn="l">
              <a:spcBef>
                <a:spcPts val="0"/>
              </a:spcBef>
              <a:spcAft>
                <a:spcPts val="1000"/>
              </a:spcAft>
              <a:buNone/>
            </a:pPr>
            <a:r>
              <a:t/>
            </a:r>
            <a:endParaRPr b="1" sz="2511">
              <a:solidFill>
                <a:srgbClr val="666666"/>
              </a:solidFill>
              <a:latin typeface="Montserrat"/>
              <a:ea typeface="Montserrat"/>
              <a:cs typeface="Montserrat"/>
              <a:sym typeface="Montserrat"/>
            </a:endParaRPr>
          </a:p>
        </p:txBody>
      </p:sp>
      <p:pic>
        <p:nvPicPr>
          <p:cNvPr id="128" name="Google Shape;128;p20"/>
          <p:cNvPicPr preferRelativeResize="0"/>
          <p:nvPr/>
        </p:nvPicPr>
        <p:blipFill>
          <a:blip r:embed="rId3">
            <a:alphaModFix/>
          </a:blip>
          <a:stretch>
            <a:fillRect/>
          </a:stretch>
        </p:blipFill>
        <p:spPr>
          <a:xfrm>
            <a:off x="7208950" y="4602409"/>
            <a:ext cx="1547150" cy="410891"/>
          </a:xfrm>
          <a:prstGeom prst="rect">
            <a:avLst/>
          </a:prstGeom>
          <a:noFill/>
          <a:ln>
            <a:noFill/>
          </a:ln>
        </p:spPr>
      </p:pic>
      <p:pic>
        <p:nvPicPr>
          <p:cNvPr id="129" name="Google Shape;129;p20"/>
          <p:cNvPicPr preferRelativeResize="0"/>
          <p:nvPr/>
        </p:nvPicPr>
        <p:blipFill>
          <a:blip r:embed="rId4">
            <a:alphaModFix/>
          </a:blip>
          <a:stretch>
            <a:fillRect/>
          </a:stretch>
        </p:blipFill>
        <p:spPr>
          <a:xfrm>
            <a:off x="497600" y="4708500"/>
            <a:ext cx="2374425" cy="224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